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454" r:id="rId4"/>
    <p:sldId id="455" r:id="rId5"/>
    <p:sldId id="258" r:id="rId6"/>
    <p:sldId id="259" r:id="rId7"/>
    <p:sldId id="270" r:id="rId8"/>
    <p:sldId id="274" r:id="rId9"/>
    <p:sldId id="273" r:id="rId10"/>
    <p:sldId id="261" r:id="rId11"/>
    <p:sldId id="263" r:id="rId12"/>
    <p:sldId id="413" r:id="rId13"/>
    <p:sldId id="452" r:id="rId14"/>
    <p:sldId id="411" r:id="rId15"/>
    <p:sldId id="424" r:id="rId16"/>
    <p:sldId id="417" r:id="rId17"/>
    <p:sldId id="420" r:id="rId18"/>
    <p:sldId id="430" r:id="rId19"/>
    <p:sldId id="264" r:id="rId20"/>
    <p:sldId id="451" r:id="rId21"/>
    <p:sldId id="453" r:id="rId22"/>
    <p:sldId id="265" r:id="rId23"/>
    <p:sldId id="266" r:id="rId24"/>
    <p:sldId id="267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467D"/>
    <a:srgbClr val="FFFFFF"/>
    <a:srgbClr val="264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4439-A6B6-AC8A-3653-F4D4DF2B6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66B96-0F2A-911E-15A8-19252B3F1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F56F-6119-5A39-D617-50408847B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9AC3B-D9A6-0685-06F4-058DF8F0D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D6845-EECE-7BC5-7ACC-D1EC14B5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09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1FD48-45D7-0B7A-ACC6-7D46059E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F22B7-C145-9BDB-A3BB-76AAF3C75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845F-72BC-DB53-B50A-E5ECA508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FFA03-D9B8-2471-3D72-E9AC23AB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C277-05FA-9D03-0759-82EA4AC5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8636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C381D-8DE7-8D13-D7E3-BC5EE9FA4A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72194-EAB5-4DD3-C5C7-A3D3529A8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D5E5B-6352-C0D5-AB1B-06DC6925A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8EDFB-47CD-21F1-BC85-FC556BEF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E75E2-0731-56E2-8295-EF174A01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061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47570-58C3-AE85-C632-A97E9B94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A209D-C12C-0127-D2A3-A40B904B0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023AA-0211-E50E-5F9B-EC55C975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4B182-29DA-AEA5-830E-45B865BA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977EC-97C0-9B76-23E2-8BDE167D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804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75DCC-9969-A4DD-AA31-7B853C488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C0B1C-7BC0-34D8-E972-2F084C197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F643B-956F-4765-4974-3034C492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6F095-3E6D-6BD3-68E7-2513AC7C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287F2-AB23-25B9-0A5E-E11F6DF2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927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E336-1F9A-CC59-864B-ADC44B7F9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5A829-4EED-0225-5A2F-00068ED66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E4E28-6D9E-9109-4BF7-86A6F8E2D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CBFD0-DA60-6BD7-7F76-0A28487F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FB4F6-C60D-7F04-02D1-BB323178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EB28B-00BC-540A-42DD-3F97579B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857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D935-C469-AE8B-4922-CEAD4063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E19E5-6BE9-5296-3C11-AC1CC3623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2A61E-A066-B206-C521-FCD7771E2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375E-9851-79ED-6F5A-7C6762B33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B7236-3046-BE71-85DB-533C1909C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70109-09C7-B935-576D-B0CFE4BF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F259BD-E456-D040-C5EB-C76AF46D7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F7E53-A735-C400-035F-EF0743AF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0504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A4FCA-EFD1-2162-428B-C12AF2E7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AE4F3-45BC-4D25-E049-959B5B1B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61505-C264-830E-72FF-5F677BC0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EA7D4-2793-142E-DBC4-1881D4E1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068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90A625-AAD6-1079-AD6A-7F118FE08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7F6466-A960-777E-73A3-2FF39FFC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FCEDA-2D70-A5EC-0FDF-337F9944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4062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DC27-0448-AC56-D9F6-6459AAF0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161AF-8D86-DB64-57BA-CAF9CB29A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4393C-83DE-8B50-AD95-7F2596CC3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A5A06-67E8-9A59-70A9-5C6BAF6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CD527-FF04-7C35-DFBC-3D53268E5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B39A6-3E17-6854-8477-B05628C2D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64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8F10-758E-E406-517C-200856E7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204-9C9D-334E-8847-B42378516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5418D-A867-9C77-1F11-29B68BF4D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95DA-A526-AB5B-ED7C-717A8BD4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DD4B0-571C-5427-4781-5CFA2B27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66043-46DA-1514-4EE6-9EF00AA4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538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BBB93-3435-C4A6-6EC7-86EC049C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E1755-96FF-158F-2FB9-1B0411850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D4513-CF92-8ADA-4348-C881DE01F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99FD0-244D-434D-9108-7B8E8A5AF71E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A8A4F-C405-C408-5AC2-90D849062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A7FB4-4E8D-228D-2560-355001339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80953-93DC-4FF4-AE62-6BFD9A55B4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384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18" Type="http://schemas.openxmlformats.org/officeDocument/2006/relationships/image" Target="../media/image22.png"/><Relationship Id="rId26" Type="http://schemas.openxmlformats.org/officeDocument/2006/relationships/image" Target="../media/image30.webp"/><Relationship Id="rId3" Type="http://schemas.openxmlformats.org/officeDocument/2006/relationships/image" Target="../media/image7.jpeg"/><Relationship Id="rId21" Type="http://schemas.openxmlformats.org/officeDocument/2006/relationships/image" Target="../media/image25.png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jp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g"/><Relationship Id="rId22" Type="http://schemas.openxmlformats.org/officeDocument/2006/relationships/image" Target="../media/image26.png"/><Relationship Id="rId27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30.webp"/><Relationship Id="rId26" Type="http://schemas.openxmlformats.org/officeDocument/2006/relationships/image" Target="../media/image28.png"/><Relationship Id="rId3" Type="http://schemas.openxmlformats.org/officeDocument/2006/relationships/image" Target="../media/image9.png"/><Relationship Id="rId21" Type="http://schemas.openxmlformats.org/officeDocument/2006/relationships/image" Target="../media/image23.jpg"/><Relationship Id="rId7" Type="http://schemas.openxmlformats.org/officeDocument/2006/relationships/image" Target="../media/image12.png"/><Relationship Id="rId12" Type="http://schemas.openxmlformats.org/officeDocument/2006/relationships/image" Target="../media/image6.jpg"/><Relationship Id="rId17" Type="http://schemas.openxmlformats.org/officeDocument/2006/relationships/image" Target="../media/image20.png"/><Relationship Id="rId25" Type="http://schemas.openxmlformats.org/officeDocument/2006/relationships/image" Target="../media/image27.png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5" Type="http://schemas.openxmlformats.org/officeDocument/2006/relationships/image" Target="../media/image10.jpg"/><Relationship Id="rId15" Type="http://schemas.openxmlformats.org/officeDocument/2006/relationships/image" Target="../media/image18.jpg"/><Relationship Id="rId23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31.jpeg"/><Relationship Id="rId9" Type="http://schemas.openxmlformats.org/officeDocument/2006/relationships/image" Target="../media/image32.png"/><Relationship Id="rId14" Type="http://schemas.openxmlformats.org/officeDocument/2006/relationships/image" Target="../media/image17.jpg"/><Relationship Id="rId22" Type="http://schemas.openxmlformats.org/officeDocument/2006/relationships/image" Target="../media/image24.jpg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F4429F-56FE-5FDC-A87C-EFCCA02DE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827">
            <a:off x="-308669" y="8245"/>
            <a:ext cx="11894446" cy="7935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84D41-8CCE-397A-B1A0-FCD2FD272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796" y="4979527"/>
            <a:ext cx="3771900" cy="11811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0717CC7-3C35-FD47-F8FB-2B3E00BDCC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08" y="1108447"/>
            <a:ext cx="2364326" cy="23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6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81B6C-0682-EC78-AE38-FE4AF32D2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73" y="3393288"/>
            <a:ext cx="10404535" cy="346471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E04E32-2C66-0B05-4C41-A7F88007C655}"/>
              </a:ext>
            </a:extLst>
          </p:cNvPr>
          <p:cNvSpPr/>
          <p:nvPr/>
        </p:nvSpPr>
        <p:spPr>
          <a:xfrm>
            <a:off x="-96757" y="-18473"/>
            <a:ext cx="8261702" cy="7195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AD7F3-728E-F101-4FD5-A9493624F683}"/>
              </a:ext>
            </a:extLst>
          </p:cNvPr>
          <p:cNvSpPr txBox="1"/>
          <p:nvPr/>
        </p:nvSpPr>
        <p:spPr>
          <a:xfrm>
            <a:off x="443345" y="472962"/>
            <a:ext cx="76199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66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Company Statistics</a:t>
            </a:r>
            <a:endParaRPr lang="en-US" sz="66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970FE-546F-B7A6-E55D-039E7EA9381E}"/>
              </a:ext>
            </a:extLst>
          </p:cNvPr>
          <p:cNvSpPr txBox="1"/>
          <p:nvPr/>
        </p:nvSpPr>
        <p:spPr>
          <a:xfrm>
            <a:off x="508000" y="1627178"/>
            <a:ext cx="1123141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# of advisors growth </a:t>
            </a:r>
            <a:r>
              <a:rPr lang="en-US" sz="44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68%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(majority are insurance advisors)</a:t>
            </a:r>
          </a:p>
          <a:p>
            <a:pPr algn="l" rtl="0" fontAlgn="base"/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Sales growth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15%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MGA – CRMI sales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22 %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/>
            <a:endParaRPr lang="en-US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Mutual Fund – CWMI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11 %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l" rtl="0" fontAlgn="base"/>
            <a:endParaRPr lang="en-US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# of Canadians served increased by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31%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1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DD041-920A-8673-2F1C-BA7D08125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638455-4C6A-F08F-E31D-641717829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82" y="5634250"/>
            <a:ext cx="2881746" cy="1027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DDCF5E-66C8-2DEE-9187-B51C1F2F8E10}"/>
              </a:ext>
            </a:extLst>
          </p:cNvPr>
          <p:cNvSpPr txBox="1"/>
          <p:nvPr/>
        </p:nvSpPr>
        <p:spPr>
          <a:xfrm>
            <a:off x="743528" y="707321"/>
            <a:ext cx="10058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Carte Achievements </a:t>
            </a:r>
          </a:p>
          <a:p>
            <a:pPr algn="l" rtl="0" fontAlgn="base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in 2022 to date…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65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F834646-FFEF-D8C0-7599-EE528D3249FC}"/>
              </a:ext>
            </a:extLst>
          </p:cNvPr>
          <p:cNvSpPr txBox="1"/>
          <p:nvPr/>
        </p:nvSpPr>
        <p:spPr>
          <a:xfrm>
            <a:off x="6405229" y="278124"/>
            <a:ext cx="5070491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4400" b="1">
                <a:solidFill>
                  <a:srgbClr val="000099"/>
                </a:solidFill>
              </a:rPr>
              <a:t>Diversity, Equity and Inclusion</a:t>
            </a:r>
            <a:endParaRPr lang="en-CA" sz="4400" b="1">
              <a:solidFill>
                <a:srgbClr val="000099"/>
              </a:solidFill>
            </a:endParaRPr>
          </a:p>
        </p:txBody>
      </p:sp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876489D-47BE-02CC-D22C-78A574C16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655" y="1581358"/>
            <a:ext cx="5070490" cy="5630110"/>
          </a:xfrm>
          <a:prstGeom prst="rect">
            <a:avLst/>
          </a:prstGeom>
          <a:ln w="38100">
            <a:noFill/>
          </a:ln>
          <a:effectLst>
            <a:outerShdw blurRad="50800" dist="152400" dir="9600000" sx="101000" sy="101000" algn="t" rotWithShape="0">
              <a:schemeClr val="bg1">
                <a:lumMod val="95000"/>
                <a:alpha val="33000"/>
              </a:schemeClr>
            </a:outerShdw>
          </a:effectLst>
        </p:spPr>
      </p:pic>
      <p:pic>
        <p:nvPicPr>
          <p:cNvPr id="12" name="Picture 11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D29C3498-96E4-F8B8-ECEA-854A155CB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51" y="1124725"/>
            <a:ext cx="4288551" cy="5733275"/>
          </a:xfrm>
          <a:prstGeom prst="rect">
            <a:avLst/>
          </a:prstGeom>
          <a:ln w="38100">
            <a:solidFill>
              <a:srgbClr val="626262"/>
            </a:solidFill>
          </a:ln>
          <a:effectLst>
            <a:outerShdw blurRad="50800" dist="152400" dir="9600000" sx="101000" sy="101000" algn="t" rotWithShape="0">
              <a:schemeClr val="bg1">
                <a:lumMod val="95000"/>
                <a:alpha val="33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219318-5903-397C-1864-A561C6C12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79" y="84629"/>
            <a:ext cx="3179681" cy="31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18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3">
            <a:extLst>
              <a:ext uri="{FF2B5EF4-FFF2-40B4-BE49-F238E27FC236}">
                <a16:creationId xmlns:a16="http://schemas.microsoft.com/office/drawing/2014/main" id="{B6D0BD17-C46A-7F14-B23C-9CDEF85F5886}"/>
              </a:ext>
            </a:extLst>
          </p:cNvPr>
          <p:cNvSpPr txBox="1">
            <a:spLocks/>
          </p:cNvSpPr>
          <p:nvPr/>
        </p:nvSpPr>
        <p:spPr>
          <a:xfrm>
            <a:off x="637309" y="2283960"/>
            <a:ext cx="7472218" cy="175233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26457C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Canada’s Fastest Growing Brokerage</a:t>
            </a:r>
          </a:p>
          <a:p>
            <a:r>
              <a:rPr lang="en-US" sz="4800" b="1" dirty="0">
                <a:solidFill>
                  <a:srgbClr val="26457C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In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15570-AFF3-2191-68B4-43FE5E11C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13" y="337433"/>
            <a:ext cx="4427958" cy="4426113"/>
          </a:xfrm>
          <a:prstGeom prst="rect">
            <a:avLst/>
          </a:prstGeom>
        </p:spPr>
      </p:pic>
      <p:pic>
        <p:nvPicPr>
          <p:cNvPr id="6" name="Picture 2" descr="Insurance News, Opinion &amp; Analysis | Insurance Business Canada">
            <a:extLst>
              <a:ext uri="{FF2B5EF4-FFF2-40B4-BE49-F238E27FC236}">
                <a16:creationId xmlns:a16="http://schemas.microsoft.com/office/drawing/2014/main" id="{3A3FE60E-86D3-0D27-628A-65B965D93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5491867"/>
            <a:ext cx="42672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B7879-FCF2-FFB7-DF48-1892DF997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8" y="337433"/>
            <a:ext cx="44958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61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D6A511B-C848-00B4-2588-8B8EF2AF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46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i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Team Spirit – Attended WP Awards 2022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C2162FB-284F-6295-9F40-345AA2BD6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0" r="16198" b="-3"/>
          <a:stretch/>
        </p:blipFill>
        <p:spPr>
          <a:xfrm>
            <a:off x="129309" y="1915395"/>
            <a:ext cx="5770861" cy="4862484"/>
          </a:xfrm>
          <a:prstGeom prst="rect">
            <a:avLst/>
          </a:prstGeom>
          <a:noFill/>
          <a:ln w="38100">
            <a:solidFill>
              <a:srgbClr val="C0C0C0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 descr="A cake with a message on it&#10;&#10;Description automatically generated with low confidence">
            <a:extLst>
              <a:ext uri="{FF2B5EF4-FFF2-40B4-BE49-F238E27FC236}">
                <a16:creationId xmlns:a16="http://schemas.microsoft.com/office/drawing/2014/main" id="{6120ED1B-BB12-C6CF-88AB-13C1AB6DF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24" r="10354" b="-3"/>
          <a:stretch/>
        </p:blipFill>
        <p:spPr>
          <a:xfrm>
            <a:off x="6082631" y="1915394"/>
            <a:ext cx="5920757" cy="4988786"/>
          </a:xfrm>
          <a:prstGeom prst="rect">
            <a:avLst/>
          </a:prstGeom>
          <a:noFill/>
          <a:ln w="38100">
            <a:solidFill>
              <a:srgbClr val="C0C0C0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330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09EE6-40B6-5946-5955-58773672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73EEEA-AB44-C184-8310-7B3C757C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CAA4F-0631-01AE-DEFB-E3DD1B12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3985345-1680-2E0A-090A-39A93688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6"/>
            <a:ext cx="13125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78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8BEF6-27B6-5D47-A5F5-1E290198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5F7174-B6F4-3F25-742E-404D4E79F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11" y="5760197"/>
            <a:ext cx="3091315" cy="645068"/>
          </a:xfrm>
          <a:prstGeom prst="rect">
            <a:avLst/>
          </a:prstGeom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4D39EFE1-C1FE-6B8D-60FF-8D25C1994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858" y="0"/>
            <a:ext cx="476044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26C370-7943-291A-D8F9-7D019BC1DDBE}"/>
              </a:ext>
            </a:extLst>
          </p:cNvPr>
          <p:cNvSpPr txBox="1"/>
          <p:nvPr/>
        </p:nvSpPr>
        <p:spPr>
          <a:xfrm>
            <a:off x="413328" y="3429000"/>
            <a:ext cx="6936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WE DID IT…</a:t>
            </a:r>
            <a:r>
              <a:rPr lang="en-US" sz="6000" b="1" i="1" dirty="0"/>
              <a:t>AGAIN!!</a:t>
            </a:r>
            <a:endParaRPr lang="en-CA" sz="60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E3F39-7C08-AA32-F581-59845E5C3A11}"/>
              </a:ext>
            </a:extLst>
          </p:cNvPr>
          <p:cNvSpPr txBox="1"/>
          <p:nvPr/>
        </p:nvSpPr>
        <p:spPr>
          <a:xfrm>
            <a:off x="413328" y="452735"/>
            <a:ext cx="679103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40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Thank you Team Carte and our Independent Advisors.</a:t>
            </a:r>
          </a:p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</a:rPr>
              <a:t>  </a:t>
            </a:r>
          </a:p>
          <a:p>
            <a:pPr algn="l" rtl="0" fontAlgn="base"/>
            <a:r>
              <a:rPr lang="en-US" sz="4000" b="0" i="0" dirty="0">
                <a:solidFill>
                  <a:srgbClr val="000000"/>
                </a:solidFill>
                <a:effectLst/>
              </a:rPr>
              <a:t>We are driven to deliver the </a:t>
            </a:r>
            <a:r>
              <a:rPr lang="en-US" sz="4000" b="1" i="0" dirty="0">
                <a:solidFill>
                  <a:srgbClr val="000000"/>
                </a:solidFill>
                <a:effectLst/>
              </a:rPr>
              <a:t>Ultimate Advisor Experience.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52139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DE14AA-3CC1-4768-B4B5-1DF53783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F92EF4-2A75-4008-D5D8-FC197F0C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0738C-DCFF-81C1-914F-FE7FA7B9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9A328C-BB99-8AF1-4522-0F9D527F5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906" y="0"/>
            <a:ext cx="13228788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40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9CB80D15-F389-2EBD-C7D8-FD376868B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17" y="-64548"/>
            <a:ext cx="109397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0B2484-F4D0-EB5F-5855-05BD601DF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688" y="516368"/>
            <a:ext cx="652802" cy="6234056"/>
          </a:xfrm>
          <a:prstGeom prst="rect">
            <a:avLst/>
          </a:prstGeom>
          <a:ln w="60325">
            <a:solidFill>
              <a:srgbClr val="00B05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9EB1A0-62A3-B77F-C0A7-08052D9E91E4}"/>
              </a:ext>
            </a:extLst>
          </p:cNvPr>
          <p:cNvSpPr/>
          <p:nvPr/>
        </p:nvSpPr>
        <p:spPr>
          <a:xfrm>
            <a:off x="10092690" y="527798"/>
            <a:ext cx="1569993" cy="623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895FE4-BFFC-1F4F-D2CC-9063F13D2ADE}"/>
              </a:ext>
            </a:extLst>
          </p:cNvPr>
          <p:cNvSpPr txBox="1"/>
          <p:nvPr/>
        </p:nvSpPr>
        <p:spPr>
          <a:xfrm>
            <a:off x="8712688" y="482078"/>
            <a:ext cx="65280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400" b="1"/>
              <a:t>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AF2E6-1CB3-D7A1-E3C7-318366145086}"/>
              </a:ext>
            </a:extLst>
          </p:cNvPr>
          <p:cNvSpPr txBox="1"/>
          <p:nvPr/>
        </p:nvSpPr>
        <p:spPr>
          <a:xfrm>
            <a:off x="7985488" y="482077"/>
            <a:ext cx="65280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400" b="1"/>
              <a:t>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EFC65A-4E01-EC86-3748-8424695BD48B}"/>
              </a:ext>
            </a:extLst>
          </p:cNvPr>
          <p:cNvSpPr/>
          <p:nvPr/>
        </p:nvSpPr>
        <p:spPr>
          <a:xfrm>
            <a:off x="7996918" y="482077"/>
            <a:ext cx="652802" cy="6311375"/>
          </a:xfrm>
          <a:prstGeom prst="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9992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E10F8EC-4F1F-39B1-E671-4D3B730FD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8" y="301719"/>
            <a:ext cx="4746150" cy="990384"/>
          </a:xfrm>
          <a:prstGeom prst="rect">
            <a:avLst/>
          </a:prstGeom>
        </p:spPr>
      </p:pic>
      <p:pic>
        <p:nvPicPr>
          <p:cNvPr id="2050" name="Picture 2" descr="Dealers' Report Card 2019 | Investment Executive">
            <a:extLst>
              <a:ext uri="{FF2B5EF4-FFF2-40B4-BE49-F238E27FC236}">
                <a16:creationId xmlns:a16="http://schemas.microsoft.com/office/drawing/2014/main" id="{19FAB50C-7794-1FC5-FAF0-C185A896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74" y="94268"/>
            <a:ext cx="6826197" cy="511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879E5-082B-9D7D-20B2-DA7C37011F19}"/>
              </a:ext>
            </a:extLst>
          </p:cNvPr>
          <p:cNvSpPr/>
          <p:nvPr/>
        </p:nvSpPr>
        <p:spPr>
          <a:xfrm>
            <a:off x="11547835" y="27708"/>
            <a:ext cx="1008668" cy="5524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C0D5E7-24BD-C094-02FF-96456CF46765}"/>
              </a:ext>
            </a:extLst>
          </p:cNvPr>
          <p:cNvSpPr/>
          <p:nvPr/>
        </p:nvSpPr>
        <p:spPr>
          <a:xfrm>
            <a:off x="7394994" y="1481630"/>
            <a:ext cx="4386435" cy="390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EE4C9-5BFC-55F8-F11D-7FE7D03DF881}"/>
              </a:ext>
            </a:extLst>
          </p:cNvPr>
          <p:cNvSpPr txBox="1"/>
          <p:nvPr/>
        </p:nvSpPr>
        <p:spPr>
          <a:xfrm>
            <a:off x="861673" y="2209651"/>
            <a:ext cx="8974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4800" b="1" i="0" dirty="0">
                <a:effectLst/>
                <a:latin typeface="Calibri" panose="020F0502020204030204" pitchFamily="34" charset="0"/>
              </a:rPr>
              <a:t># 1 </a:t>
            </a:r>
            <a:r>
              <a:rPr lang="en-US" sz="4400" b="0" i="0" dirty="0">
                <a:effectLst/>
                <a:latin typeface="Calibri" panose="020F0502020204030204" pitchFamily="34" charset="0"/>
              </a:rPr>
              <a:t>in </a:t>
            </a:r>
            <a:r>
              <a:rPr lang="en-US" sz="4400" i="0" dirty="0">
                <a:effectLst/>
                <a:latin typeface="Calibri" panose="020F0502020204030204" pitchFamily="34" charset="0"/>
              </a:rPr>
              <a:t>76%</a:t>
            </a:r>
            <a:r>
              <a:rPr lang="en-US" sz="4400" b="0" i="0" dirty="0">
                <a:effectLst/>
                <a:latin typeface="Calibri" panose="020F0502020204030204" pitchFamily="34" charset="0"/>
              </a:rPr>
              <a:t> of the categories </a:t>
            </a:r>
            <a:endParaRPr lang="en-US" sz="4400" b="0" i="0" dirty="0"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4800" b="1" dirty="0">
                <a:latin typeface="Calibri" panose="020F0502020204030204" pitchFamily="34" charset="0"/>
              </a:rPr>
              <a:t># 1 </a:t>
            </a:r>
            <a:r>
              <a:rPr lang="en-US" sz="4400" b="0" i="0" dirty="0">
                <a:effectLst/>
                <a:latin typeface="Calibri" panose="020F0502020204030204" pitchFamily="34" charset="0"/>
              </a:rPr>
              <a:t>in 19 out of the 25 categories  </a:t>
            </a:r>
            <a:endParaRPr lang="en-US" sz="4400" b="0" i="0" dirty="0"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4800" b="1" dirty="0">
                <a:latin typeface="Calibri" panose="020F0502020204030204" pitchFamily="34" charset="0"/>
              </a:rPr>
              <a:t># 1 </a:t>
            </a:r>
            <a:r>
              <a:rPr lang="en-US" sz="4400" b="0" i="0" dirty="0">
                <a:effectLst/>
                <a:latin typeface="Calibri" panose="020F0502020204030204" pitchFamily="34" charset="0"/>
              </a:rPr>
              <a:t>Four 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years in a row </a:t>
            </a:r>
            <a:endParaRPr lang="en-US" sz="4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DDE6FD-1214-FE1A-E836-9978EE228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78" y="5435524"/>
            <a:ext cx="3391007" cy="11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0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6A11187-37AB-07AD-8226-07FB16F123F9}"/>
              </a:ext>
            </a:extLst>
          </p:cNvPr>
          <p:cNvGrpSpPr/>
          <p:nvPr/>
        </p:nvGrpSpPr>
        <p:grpSpPr>
          <a:xfrm>
            <a:off x="0" y="27708"/>
            <a:ext cx="12192000" cy="6858000"/>
            <a:chOff x="0" y="27708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5B04C8-4E93-37B6-844B-BFBDC8513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708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E919B3-6FC0-C12A-90F6-543D1BA7F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382" y="5634250"/>
              <a:ext cx="2881746" cy="102740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89812C9-8CC6-E772-848F-B8412A7E6995}"/>
              </a:ext>
            </a:extLst>
          </p:cNvPr>
          <p:cNvSpPr txBox="1"/>
          <p:nvPr/>
        </p:nvSpPr>
        <p:spPr>
          <a:xfrm>
            <a:off x="930564" y="596269"/>
            <a:ext cx="1090121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48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Acknowledgement: </a:t>
            </a:r>
            <a:r>
              <a:rPr lang="en-US" sz="4800" b="0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4800" b="0" i="0" dirty="0">
              <a:solidFill>
                <a:schemeClr val="accent1">
                  <a:lumMod val="75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Our Team who organized this amazing event…</a:t>
            </a: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Sharen Skene and her team including                           Maria Flores, Jorge Ramos, Robert Garcia, Sarah Sanchez</a:t>
            </a:r>
          </a:p>
          <a:p>
            <a:pPr algn="l" rtl="0" fontAlgn="base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Our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valued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Sponsors </a:t>
            </a:r>
          </a:p>
        </p:txBody>
      </p:sp>
    </p:spTree>
    <p:extLst>
      <p:ext uri="{BB962C8B-B14F-4D97-AF65-F5344CB8AC3E}">
        <p14:creationId xmlns:p14="http://schemas.microsoft.com/office/powerpoint/2010/main" val="3141983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ustry-Leading Customer Satisfaction | Panopto NPS">
            <a:extLst>
              <a:ext uri="{FF2B5EF4-FFF2-40B4-BE49-F238E27FC236}">
                <a16:creationId xmlns:a16="http://schemas.microsoft.com/office/drawing/2014/main" id="{BBFC0F84-1956-A182-7B14-C8AB7A59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" y="1368504"/>
            <a:ext cx="10926635" cy="512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383D45-5CAF-7834-291A-B59EF24CDEAF}"/>
              </a:ext>
            </a:extLst>
          </p:cNvPr>
          <p:cNvSpPr txBox="1"/>
          <p:nvPr/>
        </p:nvSpPr>
        <p:spPr>
          <a:xfrm>
            <a:off x="994158" y="2815610"/>
            <a:ext cx="6314122" cy="1084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628650">
              <a:defRPr sz="1400" b="1" i="0">
                <a:effectLst/>
                <a:latin typeface="Source Sans Pro" panose="020B0503030403020204" pitchFamily="34" charset="0"/>
              </a:defRPr>
            </a:lvl1pPr>
          </a:lstStyle>
          <a:p>
            <a:endParaRPr lang="en-CA"/>
          </a:p>
          <a:p>
            <a:endParaRPr lang="en-CA" sz="1050"/>
          </a:p>
          <a:p>
            <a:r>
              <a:rPr lang="en-CA" sz="2400" b="0"/>
              <a:t>        </a:t>
            </a:r>
            <a:r>
              <a:rPr lang="en-CA" sz="2600" b="0"/>
              <a:t>Carte’s Net Promoter Score</a:t>
            </a:r>
          </a:p>
          <a:p>
            <a:r>
              <a:rPr lang="en-CA"/>
              <a:t>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50D3CE-D4BA-43F3-4CF9-82B720D408C6}"/>
              </a:ext>
            </a:extLst>
          </p:cNvPr>
          <p:cNvSpPr txBox="1"/>
          <p:nvPr/>
        </p:nvSpPr>
        <p:spPr>
          <a:xfrm>
            <a:off x="1012508" y="1717120"/>
            <a:ext cx="6097904" cy="1415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628650"/>
            <a:endParaRPr lang="en-US" sz="1400" b="1" i="0">
              <a:effectLst/>
              <a:latin typeface="Source Sans Pro" panose="020B0503030403020204" pitchFamily="34" charset="0"/>
            </a:endParaRPr>
          </a:p>
          <a:p>
            <a:pPr marL="628650"/>
            <a:r>
              <a:rPr lang="en-US" sz="2400" b="1" i="0">
                <a:effectLst/>
                <a:latin typeface="Source Sans Pro" panose="020B0503030403020204" pitchFamily="34" charset="0"/>
              </a:rPr>
              <a:t>Net Promoter Score </a:t>
            </a:r>
            <a:r>
              <a:rPr lang="en-US" sz="2400" b="0" i="0">
                <a:effectLst/>
                <a:latin typeface="Source Sans Pro" panose="020B0503030403020204" pitchFamily="34" charset="0"/>
              </a:rPr>
              <a:t>measures customer experience and predicts business growth.</a:t>
            </a:r>
          </a:p>
          <a:p>
            <a:pPr marL="628650"/>
            <a:r>
              <a:rPr lang="en-US" sz="2400" b="0" i="0">
                <a:effectLst/>
                <a:latin typeface="Source Sans Pro" panose="020B0503030403020204" pitchFamily="34" charset="0"/>
              </a:rPr>
              <a:t> </a:t>
            </a:r>
            <a:endParaRPr lang="en-CA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AC1D2-5932-538A-0CB0-71A00139339A}"/>
              </a:ext>
            </a:extLst>
          </p:cNvPr>
          <p:cNvSpPr txBox="1"/>
          <p:nvPr/>
        </p:nvSpPr>
        <p:spPr>
          <a:xfrm>
            <a:off x="6200052" y="2988938"/>
            <a:ext cx="5633637" cy="907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628650">
              <a:defRPr sz="1400" b="1" i="0">
                <a:effectLst/>
                <a:latin typeface="Source Sans Pro" panose="020B0503030403020204" pitchFamily="34" charset="0"/>
              </a:defRPr>
            </a:lvl1pPr>
          </a:lstStyle>
          <a:p>
            <a:endParaRPr lang="en-CA"/>
          </a:p>
          <a:p>
            <a:pPr marL="85725"/>
            <a:r>
              <a:rPr lang="en-CA" sz="2800"/>
              <a:t>2022</a:t>
            </a:r>
            <a:r>
              <a:rPr lang="en-CA" sz="2800" b="0"/>
              <a:t> = </a:t>
            </a:r>
            <a:r>
              <a:rPr lang="en-CA" sz="2800"/>
              <a:t>92.0</a:t>
            </a:r>
            <a:r>
              <a:rPr lang="en-CA" sz="2800" b="0"/>
              <a:t>   and  </a:t>
            </a:r>
            <a:r>
              <a:rPr lang="en-CA" sz="2800"/>
              <a:t>2021</a:t>
            </a:r>
            <a:r>
              <a:rPr lang="en-CA" sz="2800" b="0"/>
              <a:t> = </a:t>
            </a:r>
            <a:r>
              <a:rPr lang="en-CA" sz="2800"/>
              <a:t>86.7</a:t>
            </a:r>
          </a:p>
          <a:p>
            <a:pPr marL="85725"/>
            <a:endParaRPr lang="en-CA" sz="11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7BF8B-1D43-B617-5333-4C7110036FB7}"/>
              </a:ext>
            </a:extLst>
          </p:cNvPr>
          <p:cNvSpPr txBox="1"/>
          <p:nvPr/>
        </p:nvSpPr>
        <p:spPr>
          <a:xfrm>
            <a:off x="7110411" y="1728550"/>
            <a:ext cx="4508118" cy="1292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628650">
              <a:defRPr sz="1400" b="1" i="0">
                <a:effectLst/>
                <a:latin typeface="Source Sans Pro" panose="020B0503030403020204" pitchFamily="34" charset="0"/>
              </a:defRPr>
            </a:lvl1pPr>
          </a:lstStyle>
          <a:p>
            <a:endParaRPr lang="en-CA" sz="100"/>
          </a:p>
          <a:p>
            <a:endParaRPr lang="en-CA"/>
          </a:p>
          <a:p>
            <a:r>
              <a:rPr lang="en-CA" sz="2400" b="0"/>
              <a:t>Net Promoter Score is rated </a:t>
            </a:r>
          </a:p>
          <a:p>
            <a:r>
              <a:rPr lang="en-CA" sz="2400" b="0"/>
              <a:t>from -100 to +100</a:t>
            </a:r>
          </a:p>
          <a:p>
            <a:endParaRPr lang="en-CA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38D12-3E43-86D0-DC92-66A08C6CD29C}"/>
              </a:ext>
            </a:extLst>
          </p:cNvPr>
          <p:cNvGrpSpPr/>
          <p:nvPr/>
        </p:nvGrpSpPr>
        <p:grpSpPr>
          <a:xfrm>
            <a:off x="994158" y="397060"/>
            <a:ext cx="10624371" cy="1277272"/>
            <a:chOff x="2071125" y="1595405"/>
            <a:chExt cx="8002117" cy="6630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D76EE0-03EC-2197-8478-5589988EA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1125" y="1595405"/>
              <a:ext cx="8002117" cy="46679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7A81DC-2CD5-6016-5A36-8DCA10E36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4940" y="2096485"/>
              <a:ext cx="7954485" cy="161948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A87CDC7E-5569-AB56-3B5E-096210B4015E}"/>
              </a:ext>
            </a:extLst>
          </p:cNvPr>
          <p:cNvSpPr/>
          <p:nvPr/>
        </p:nvSpPr>
        <p:spPr>
          <a:xfrm>
            <a:off x="9531275" y="114031"/>
            <a:ext cx="301214" cy="745307"/>
          </a:xfrm>
          <a:prstGeom prst="downArrow">
            <a:avLst/>
          </a:prstGeom>
          <a:solidFill>
            <a:srgbClr val="D73A0F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728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828F9-7D74-2715-8A0E-DE8B79B26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4390"/>
            <a:ext cx="12328763" cy="822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5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DD041-920A-8673-2F1C-BA7D08125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638455-4C6A-F08F-E31D-641717829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82" y="5634250"/>
            <a:ext cx="2881746" cy="1027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89E0D0-5FCC-0129-12CF-C70FD2CA23F9}"/>
              </a:ext>
            </a:extLst>
          </p:cNvPr>
          <p:cNvSpPr txBox="1"/>
          <p:nvPr/>
        </p:nvSpPr>
        <p:spPr>
          <a:xfrm>
            <a:off x="720436" y="486514"/>
            <a:ext cx="94857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5400" b="1" i="0" dirty="0">
                <a:solidFill>
                  <a:srgbClr val="27467D"/>
                </a:solidFill>
                <a:effectLst/>
                <a:latin typeface="Calibri" panose="020F0502020204030204" pitchFamily="34" charset="0"/>
              </a:rPr>
              <a:t>What’s Next for our Next Fiscal Year ending September 2023: </a:t>
            </a:r>
          </a:p>
        </p:txBody>
      </p:sp>
      <p:pic>
        <p:nvPicPr>
          <p:cNvPr id="3074" name="Picture 2" descr="Investment Protection | Harbourfront Wealth Management">
            <a:extLst>
              <a:ext uri="{FF2B5EF4-FFF2-40B4-BE49-F238E27FC236}">
                <a16:creationId xmlns:a16="http://schemas.microsoft.com/office/drawing/2014/main" id="{ABB3DBD4-1D64-3688-8443-28C4CF4F9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7" y="2393373"/>
            <a:ext cx="4817994" cy="239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6B9CCC-B6C7-CA86-0FDE-C829F5FF0EF4}"/>
              </a:ext>
            </a:extLst>
          </p:cNvPr>
          <p:cNvSpPr txBox="1"/>
          <p:nvPr/>
        </p:nvSpPr>
        <p:spPr>
          <a:xfrm>
            <a:off x="6337083" y="3047501"/>
            <a:ext cx="48179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4800" b="0" i="0" dirty="0">
                <a:solidFill>
                  <a:srgbClr val="27467D"/>
                </a:solidFill>
                <a:effectLst/>
                <a:latin typeface="Calibri" panose="020F0502020204030204" pitchFamily="34" charset="0"/>
              </a:rPr>
              <a:t>Carte Membership Program</a:t>
            </a:r>
          </a:p>
        </p:txBody>
      </p:sp>
    </p:spTree>
    <p:extLst>
      <p:ext uri="{BB962C8B-B14F-4D97-AF65-F5344CB8AC3E}">
        <p14:creationId xmlns:p14="http://schemas.microsoft.com/office/powerpoint/2010/main" val="79669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DD041-920A-8673-2F1C-BA7D08125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638455-4C6A-F08F-E31D-641717829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82" y="5634250"/>
            <a:ext cx="2881746" cy="1027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804ACD-59B7-3DC2-539F-1930CD83409E}"/>
              </a:ext>
            </a:extLst>
          </p:cNvPr>
          <p:cNvSpPr txBox="1"/>
          <p:nvPr/>
        </p:nvSpPr>
        <p:spPr>
          <a:xfrm>
            <a:off x="891308" y="350970"/>
            <a:ext cx="76384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6600" b="1" i="0" dirty="0">
                <a:solidFill>
                  <a:srgbClr val="27467D"/>
                </a:solidFill>
                <a:effectLst/>
                <a:latin typeface="Calibri" panose="020F0502020204030204" pitchFamily="34" charset="0"/>
              </a:rPr>
              <a:t>The Value of Advice</a:t>
            </a:r>
            <a:endParaRPr lang="en-US" sz="6600" b="0" i="0" dirty="0">
              <a:solidFill>
                <a:srgbClr val="27467D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3C75C-7F81-0C36-F91D-0A9EEA34BE10}"/>
              </a:ext>
            </a:extLst>
          </p:cNvPr>
          <p:cNvSpPr txBox="1"/>
          <p:nvPr/>
        </p:nvSpPr>
        <p:spPr>
          <a:xfrm>
            <a:off x="891308" y="1608209"/>
            <a:ext cx="61698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Here’s why it matters…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4CCE9-0877-CD9C-437E-0AD24053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6" y="2505322"/>
            <a:ext cx="5070763" cy="28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58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DD041-920A-8673-2F1C-BA7D08125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638455-4C6A-F08F-E31D-641717829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82" y="5634250"/>
            <a:ext cx="2881746" cy="1027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18ED3-9AAB-BC1F-8B45-F069ABD5D220}"/>
              </a:ext>
            </a:extLst>
          </p:cNvPr>
          <p:cNvSpPr txBox="1"/>
          <p:nvPr/>
        </p:nvSpPr>
        <p:spPr>
          <a:xfrm>
            <a:off x="1394692" y="1866712"/>
            <a:ext cx="616989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5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Why </a:t>
            </a:r>
            <a:endParaRPr lang="en-US" sz="5400" b="1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5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 </a:t>
            </a:r>
            <a:endParaRPr lang="en-US" sz="5400" b="1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5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 </a:t>
            </a:r>
            <a:endParaRPr lang="en-US" sz="5400" b="1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CC8434-00CB-D1F0-095C-763ADDA68CC4}"/>
              </a:ext>
            </a:extLst>
          </p:cNvPr>
          <p:cNvSpPr txBox="1"/>
          <p:nvPr/>
        </p:nvSpPr>
        <p:spPr>
          <a:xfrm>
            <a:off x="1316182" y="614987"/>
            <a:ext cx="616989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6600" b="1" dirty="0">
                <a:solidFill>
                  <a:srgbClr val="27467D"/>
                </a:solidFill>
                <a:latin typeface="Calibri" panose="020F0502020204030204" pitchFamily="34" charset="0"/>
              </a:rPr>
              <a:t>O</a:t>
            </a:r>
            <a:r>
              <a:rPr lang="en-US" sz="6600" b="1" i="0" dirty="0">
                <a:solidFill>
                  <a:srgbClr val="27467D"/>
                </a:solidFill>
                <a:effectLst/>
                <a:latin typeface="Calibri" panose="020F0502020204030204" pitchFamily="34" charset="0"/>
              </a:rPr>
              <a:t>ur Purpose… </a:t>
            </a:r>
          </a:p>
        </p:txBody>
      </p:sp>
    </p:spTree>
    <p:extLst>
      <p:ext uri="{BB962C8B-B14F-4D97-AF65-F5344CB8AC3E}">
        <p14:creationId xmlns:p14="http://schemas.microsoft.com/office/powerpoint/2010/main" val="1934171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DD041-920A-8673-2F1C-BA7D08125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638455-4C6A-F08F-E31D-641717829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82" y="5634250"/>
            <a:ext cx="2881746" cy="1027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06BBF-8CAC-D1F1-3B58-B8FCBD1DF6A1}"/>
              </a:ext>
            </a:extLst>
          </p:cNvPr>
          <p:cNvSpPr txBox="1"/>
          <p:nvPr/>
        </p:nvSpPr>
        <p:spPr>
          <a:xfrm>
            <a:off x="1043709" y="707321"/>
            <a:ext cx="79340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i="0" dirty="0">
                <a:solidFill>
                  <a:srgbClr val="27467D"/>
                </a:solidFill>
                <a:effectLst/>
                <a:latin typeface="Calibri" panose="020F0502020204030204" pitchFamily="34" charset="0"/>
              </a:rPr>
              <a:t>Introducing…          Maria Flores</a:t>
            </a:r>
            <a:endParaRPr lang="en-CA" sz="6600" b="1" dirty="0">
              <a:solidFill>
                <a:srgbClr val="2746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55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334DF8E-1326-C3DE-45EA-9B5179DA5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99" y="242774"/>
            <a:ext cx="2642010" cy="1321005"/>
          </a:xfrm>
          <a:prstGeom prst="rect">
            <a:avLst/>
          </a:prstGeom>
        </p:spPr>
      </p:pic>
      <p:pic>
        <p:nvPicPr>
          <p:cNvPr id="1034" name="Picture 10" descr="Securities finance people moves news | Broadridge names new CEO and  executive chairman">
            <a:extLst>
              <a:ext uri="{FF2B5EF4-FFF2-40B4-BE49-F238E27FC236}">
                <a16:creationId xmlns:a16="http://schemas.microsoft.com/office/drawing/2014/main" id="{39138DC4-7B35-DD97-EDC7-49356554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78" y="4538830"/>
            <a:ext cx="2055000" cy="132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10E6B4-3C03-1111-0200-8B83180FC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28" y="1029014"/>
            <a:ext cx="2121876" cy="21218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98A2899-70F7-3A70-A041-BBD9894C0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525" y="1885592"/>
            <a:ext cx="1732192" cy="1732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F99589-2B46-21ED-5BE3-93ACF53B6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320" y="2803385"/>
            <a:ext cx="1877793" cy="560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297A96-B5EA-FA6A-B51C-68F01B4A6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7" y="3999611"/>
            <a:ext cx="2121877" cy="397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AFB93-526F-9131-82E4-0D80B2945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7" y="6049409"/>
            <a:ext cx="2253673" cy="527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A1D201-09EF-1E0E-41EE-BCF47948C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58" y="4363994"/>
            <a:ext cx="2210025" cy="653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C80947-6B7F-1AD7-663E-B2F1E5B080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90" y="5671702"/>
            <a:ext cx="1744168" cy="1164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F2463C-4749-572D-C959-8B9D75EA15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14" y="5898746"/>
            <a:ext cx="1712418" cy="7016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11F0D5-0476-2B23-2D2C-9A8AF1A471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6" y="2155820"/>
            <a:ext cx="1368426" cy="8575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597EB-58DF-F3A8-B6E8-DB585E1F69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09" y="786548"/>
            <a:ext cx="1998640" cy="5329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5D66E6-4364-297A-25D6-96753711E8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74" y="2622623"/>
            <a:ext cx="1546779" cy="812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9A1473-81CA-2C07-F1D0-9CD24AEB12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5" y="509397"/>
            <a:ext cx="1958073" cy="7531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2E1E4F-5A08-739A-687C-171BA30C5B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69" y="2232830"/>
            <a:ext cx="2383456" cy="3391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57F465C-5B81-7701-98A3-544F77BCC1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7" y="2291266"/>
            <a:ext cx="1168571" cy="8764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086314-BF2F-4392-1CE8-5A2E62B9B4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09" y="604759"/>
            <a:ext cx="1196252" cy="7147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E34903B-BC85-FE8F-B1D3-AEAAC6A97C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78" y="2649275"/>
            <a:ext cx="2121876" cy="5016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4094339-6615-AC86-88D3-0630100F7E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97" y="3995516"/>
            <a:ext cx="1595748" cy="504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714EDA2-5F61-AC7C-AF4A-17292DEECA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12" y="5974794"/>
            <a:ext cx="1510045" cy="625610"/>
          </a:xfrm>
          <a:prstGeom prst="rect">
            <a:avLst/>
          </a:prstGeom>
        </p:spPr>
      </p:pic>
      <p:pic>
        <p:nvPicPr>
          <p:cNvPr id="1026" name="Picture 2" descr="Beneva | Talend">
            <a:extLst>
              <a:ext uri="{FF2B5EF4-FFF2-40B4-BE49-F238E27FC236}">
                <a16:creationId xmlns:a16="http://schemas.microsoft.com/office/drawing/2014/main" id="{1C3C7C1C-228A-6D57-8314-8D1DB46C8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46" y="2153023"/>
            <a:ext cx="1495131" cy="34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A8F7CB3-26C5-E82D-4740-53B5388193FC}"/>
              </a:ext>
            </a:extLst>
          </p:cNvPr>
          <p:cNvSpPr txBox="1"/>
          <p:nvPr/>
        </p:nvSpPr>
        <p:spPr>
          <a:xfrm>
            <a:off x="409319" y="132930"/>
            <a:ext cx="241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Platinum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E38B89-65CD-DE78-9751-ECAAB4ACE274}"/>
              </a:ext>
            </a:extLst>
          </p:cNvPr>
          <p:cNvSpPr txBox="1"/>
          <p:nvPr/>
        </p:nvSpPr>
        <p:spPr>
          <a:xfrm>
            <a:off x="383047" y="1639523"/>
            <a:ext cx="241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atin typeface="Abadi" panose="020B0604020104020204" pitchFamily="34" charset="0"/>
              </a:rPr>
              <a:t>Gold</a:t>
            </a:r>
            <a:endParaRPr lang="en-CA" b="1" dirty="0">
              <a:latin typeface="Abadi" panose="020B06040201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D6AB5C8-88D9-EF3A-0CE2-8DC34AC796FA}"/>
              </a:ext>
            </a:extLst>
          </p:cNvPr>
          <p:cNvSpPr txBox="1"/>
          <p:nvPr/>
        </p:nvSpPr>
        <p:spPr>
          <a:xfrm>
            <a:off x="393257" y="3448069"/>
            <a:ext cx="1426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Silver</a:t>
            </a:r>
            <a:endParaRPr lang="en-CA" b="1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BD322FD-B49B-25FF-B245-337CB3D492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64" y="3946562"/>
            <a:ext cx="1712418" cy="733486"/>
          </a:xfrm>
          <a:prstGeom prst="rect">
            <a:avLst/>
          </a:prstGeom>
        </p:spPr>
      </p:pic>
      <p:pic>
        <p:nvPicPr>
          <p:cNvPr id="1030" name="Picture 6" descr="Life Insurance | No Medical | Canada Protection Plan">
            <a:extLst>
              <a:ext uri="{FF2B5EF4-FFF2-40B4-BE49-F238E27FC236}">
                <a16:creationId xmlns:a16="http://schemas.microsoft.com/office/drawing/2014/main" id="{A713D7F9-4888-5CD6-1CD1-C1F2FA252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66" y="3587742"/>
            <a:ext cx="1607130" cy="109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nadian Online Wills Made Easy | Willful">
            <a:extLst>
              <a:ext uri="{FF2B5EF4-FFF2-40B4-BE49-F238E27FC236}">
                <a16:creationId xmlns:a16="http://schemas.microsoft.com/office/drawing/2014/main" id="{7655D18D-A03A-6BAB-5960-F0C58C31E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74" y="4605884"/>
            <a:ext cx="1508818" cy="40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22AAC2E-BC4C-BC1B-8E9A-297C517E45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89" y="736501"/>
            <a:ext cx="1174046" cy="633063"/>
          </a:xfrm>
          <a:prstGeom prst="rect">
            <a:avLst/>
          </a:prstGeom>
        </p:spPr>
      </p:pic>
      <p:pic>
        <p:nvPicPr>
          <p:cNvPr id="1028" name="Picture 4" descr="Manulife updates global brand | Investment Executive">
            <a:extLst>
              <a:ext uri="{FF2B5EF4-FFF2-40B4-BE49-F238E27FC236}">
                <a16:creationId xmlns:a16="http://schemas.microsoft.com/office/drawing/2014/main" id="{AACBCCC0-167C-677D-8132-A72221850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154" y="394540"/>
            <a:ext cx="1960251" cy="147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7FDF288-325F-DCC5-64A7-E1E7918827E8}"/>
              </a:ext>
            </a:extLst>
          </p:cNvPr>
          <p:cNvSpPr txBox="1"/>
          <p:nvPr/>
        </p:nvSpPr>
        <p:spPr>
          <a:xfrm>
            <a:off x="383047" y="5552573"/>
            <a:ext cx="1426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Bronze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477070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710E6B4-3C03-1111-0200-8B83180FC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74" y="3400734"/>
            <a:ext cx="2121876" cy="21218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98A2899-70F7-3A70-A041-BBD9894C0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21" y="5284178"/>
            <a:ext cx="1771782" cy="1771782"/>
          </a:xfrm>
          <a:prstGeom prst="rect">
            <a:avLst/>
          </a:prstGeom>
        </p:spPr>
      </p:pic>
      <p:pic>
        <p:nvPicPr>
          <p:cNvPr id="1028" name="Picture 4" descr="Manulife updates global brand | Investment Executive">
            <a:extLst>
              <a:ext uri="{FF2B5EF4-FFF2-40B4-BE49-F238E27FC236}">
                <a16:creationId xmlns:a16="http://schemas.microsoft.com/office/drawing/2014/main" id="{AACBCCC0-167C-677D-8132-A72221850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3" y="3215846"/>
            <a:ext cx="2457651" cy="18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F99589-2B46-21ED-5BE3-93ACF53B6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81" y="4934084"/>
            <a:ext cx="2190358" cy="653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297A96-B5EA-FA6A-B51C-68F01B4A6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94" y="1031638"/>
            <a:ext cx="2884054" cy="540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AFB93-526F-9131-82E4-0D80B2945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90" y="4848897"/>
            <a:ext cx="3518864" cy="823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A1D201-09EF-1E0E-41EE-BCF47948CE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09" y="2834007"/>
            <a:ext cx="2784143" cy="823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1F1D4-2697-71D8-0BBE-E6F1422EA5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203" y="273599"/>
            <a:ext cx="2027837" cy="8041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C80947-6B7F-1AD7-663E-B2F1E5B080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509" y="1185113"/>
            <a:ext cx="2595372" cy="17321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F2463C-4749-572D-C959-8B9D75EA15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491" y="2944047"/>
            <a:ext cx="1960251" cy="8032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34DF8E-1326-C3DE-45EA-9B5179DA53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" y="2468945"/>
            <a:ext cx="2870750" cy="1435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11F0D5-0476-2B23-2D2C-9A8AF1A471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55" y="3179594"/>
            <a:ext cx="1705040" cy="10684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597EB-58DF-F3A8-B6E8-DB585E1F69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3" y="1934826"/>
            <a:ext cx="2258594" cy="602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5D66E6-4364-297A-25D6-96753711E8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85" y="3122005"/>
            <a:ext cx="1827158" cy="9592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9A1473-81CA-2C07-F1D0-9CD24AEB12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5" y="820171"/>
            <a:ext cx="2411435" cy="9274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2E1E4F-5A08-739A-687C-171BA30C5B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51" y="1772075"/>
            <a:ext cx="2595372" cy="3693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22AAC2E-BC4C-BC1B-8E9A-297C517E45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7" y="4897924"/>
            <a:ext cx="1346283" cy="7259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57F465C-5B81-7701-98A3-544F77BCC1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64" y="4295301"/>
            <a:ext cx="1546779" cy="11600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086314-BF2F-4392-1CE8-5A2E62B9B4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0" y="5927808"/>
            <a:ext cx="1334330" cy="7972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E34903B-BC85-FE8F-B1D3-AEAAC6A97CE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27" y="2470711"/>
            <a:ext cx="2455820" cy="5805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4094339-6615-AC86-88D3-0630100F7EE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95" y="1984162"/>
            <a:ext cx="2172209" cy="68740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714EDA2-5F61-AC7C-AF4A-17292DEECA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8" y="5829440"/>
            <a:ext cx="2115450" cy="876429"/>
          </a:xfrm>
          <a:prstGeom prst="rect">
            <a:avLst/>
          </a:prstGeom>
        </p:spPr>
      </p:pic>
      <p:pic>
        <p:nvPicPr>
          <p:cNvPr id="1026" name="Picture 2" descr="Beneva | Talend">
            <a:extLst>
              <a:ext uri="{FF2B5EF4-FFF2-40B4-BE49-F238E27FC236}">
                <a16:creationId xmlns:a16="http://schemas.microsoft.com/office/drawing/2014/main" id="{1C3C7C1C-228A-6D57-8314-8D1DB46C8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26" y="1174439"/>
            <a:ext cx="1785845" cy="40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A8F7CB3-26C5-E82D-4740-53B5388193FC}"/>
              </a:ext>
            </a:extLst>
          </p:cNvPr>
          <p:cNvSpPr txBox="1"/>
          <p:nvPr/>
        </p:nvSpPr>
        <p:spPr>
          <a:xfrm>
            <a:off x="364945" y="175491"/>
            <a:ext cx="241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Platinum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E38B89-65CD-DE78-9751-ECAAB4ACE274}"/>
              </a:ext>
            </a:extLst>
          </p:cNvPr>
          <p:cNvSpPr txBox="1"/>
          <p:nvPr/>
        </p:nvSpPr>
        <p:spPr>
          <a:xfrm>
            <a:off x="3305630" y="410843"/>
            <a:ext cx="241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Gold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D6AB5C8-88D9-EF3A-0CE2-8DC34AC796FA}"/>
              </a:ext>
            </a:extLst>
          </p:cNvPr>
          <p:cNvSpPr txBox="1"/>
          <p:nvPr/>
        </p:nvSpPr>
        <p:spPr>
          <a:xfrm>
            <a:off x="6092253" y="455693"/>
            <a:ext cx="142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Silver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BD322FD-B49B-25FF-B245-337CB3D492F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45" y="3689594"/>
            <a:ext cx="1828804" cy="783338"/>
          </a:xfrm>
          <a:prstGeom prst="rect">
            <a:avLst/>
          </a:prstGeom>
        </p:spPr>
      </p:pic>
      <p:pic>
        <p:nvPicPr>
          <p:cNvPr id="1030" name="Picture 6" descr="Life Insurance | No Medical | Canada Protection Plan">
            <a:extLst>
              <a:ext uri="{FF2B5EF4-FFF2-40B4-BE49-F238E27FC236}">
                <a16:creationId xmlns:a16="http://schemas.microsoft.com/office/drawing/2014/main" id="{A713D7F9-4888-5CD6-1CD1-C1F2FA252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650" y="5502601"/>
            <a:ext cx="1729242" cy="117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nadian Online Wills Made Easy | Willful">
            <a:extLst>
              <a:ext uri="{FF2B5EF4-FFF2-40B4-BE49-F238E27FC236}">
                <a16:creationId xmlns:a16="http://schemas.microsoft.com/office/drawing/2014/main" id="{7655D18D-A03A-6BAB-5960-F0C58C31E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43" y="4435155"/>
            <a:ext cx="1827158" cy="49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0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EAF7F5-B4D4-7207-424F-BF2C0FC84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85BFA5-D660-59C5-5D1C-785483084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82" y="5634250"/>
            <a:ext cx="2881746" cy="1027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C1CF8-8D38-22A0-98A4-0291DBF8A54F}"/>
              </a:ext>
            </a:extLst>
          </p:cNvPr>
          <p:cNvSpPr txBox="1"/>
          <p:nvPr/>
        </p:nvSpPr>
        <p:spPr>
          <a:xfrm>
            <a:off x="3011055" y="693571"/>
            <a:ext cx="616989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ADD LOGOS</a:t>
            </a: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Fidelity Investments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 Global Asset Management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BMO Financial Group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Mackenzie Investments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NCM Investments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Beneva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Canada Life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iA Financial Group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Equitable Life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Canada Protection Plan  (CPP) &amp; Foresters Financial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TD Asset Management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Equitable Bank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Ivari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Manulife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Manulife Bank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Broadridge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Salesforce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Life Design Analysis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11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DD041-920A-8673-2F1C-BA7D08125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638455-4C6A-F08F-E31D-64171782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82" y="5634250"/>
            <a:ext cx="2881746" cy="1027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41AF37-71A7-45DA-A403-14F355E4E6F8}"/>
              </a:ext>
            </a:extLst>
          </p:cNvPr>
          <p:cNvSpPr txBox="1"/>
          <p:nvPr/>
        </p:nvSpPr>
        <p:spPr>
          <a:xfrm>
            <a:off x="1256147" y="812953"/>
            <a:ext cx="616989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66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Our </a:t>
            </a:r>
          </a:p>
          <a:p>
            <a:pPr algn="l" rtl="0" fontAlgn="base"/>
            <a:r>
              <a:rPr lang="en-US" sz="66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Independent Advisors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D0A19-6017-A9B0-81D1-1BE7D81833FC}"/>
              </a:ext>
            </a:extLst>
          </p:cNvPr>
          <p:cNvSpPr txBox="1"/>
          <p:nvPr/>
        </p:nvSpPr>
        <p:spPr>
          <a:xfrm>
            <a:off x="6825666" y="1397729"/>
            <a:ext cx="44611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Thank you for choosing Carte as your MGA and Mutual Fund Dealer </a:t>
            </a:r>
            <a:endParaRPr lang="en-US" sz="40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84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5DF2B7-6D73-0D39-11B4-90C0853C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854" y="0"/>
            <a:ext cx="12459854" cy="69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238558-587E-5ED0-C59F-13EFBE91E920}"/>
              </a:ext>
            </a:extLst>
          </p:cNvPr>
          <p:cNvSpPr txBox="1">
            <a:spLocks/>
          </p:cNvSpPr>
          <p:nvPr/>
        </p:nvSpPr>
        <p:spPr>
          <a:xfrm>
            <a:off x="452582" y="1431476"/>
            <a:ext cx="10963563" cy="10065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7200" b="1" spc="-11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Vision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B6D0BD17-C46A-7F14-B23C-9CDEF85F5886}"/>
              </a:ext>
            </a:extLst>
          </p:cNvPr>
          <p:cNvSpPr txBox="1">
            <a:spLocks/>
          </p:cNvSpPr>
          <p:nvPr/>
        </p:nvSpPr>
        <p:spPr>
          <a:xfrm>
            <a:off x="452582" y="2679085"/>
            <a:ext cx="11092874" cy="335225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CA" sz="44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To be Canada’s #1 choice for </a:t>
            </a:r>
            <a:endParaRPr lang="en-US" sz="4400" dirty="0">
              <a:solidFill>
                <a:schemeClr val="bg1"/>
              </a:solidFill>
              <a:latin typeface="Open Sans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CA" sz="4400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Technology</a:t>
            </a:r>
            <a:r>
              <a:rPr lang="en-CA" sz="44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CA" sz="4400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Experience</a:t>
            </a:r>
            <a:r>
              <a:rPr lang="en-CA" sz="44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CA" sz="4400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Freedom</a:t>
            </a:r>
            <a:r>
              <a:rPr lang="en-CA" sz="44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4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CA" sz="44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for Advisors, Clients and Employees</a:t>
            </a:r>
            <a:endParaRPr lang="en-CA" sz="4400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39190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5DF2B7-6D73-0D39-11B4-90C0853C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854" y="0"/>
            <a:ext cx="12459854" cy="69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238558-587E-5ED0-C59F-13EFBE91E920}"/>
              </a:ext>
            </a:extLst>
          </p:cNvPr>
          <p:cNvSpPr txBox="1">
            <a:spLocks/>
          </p:cNvSpPr>
          <p:nvPr/>
        </p:nvSpPr>
        <p:spPr>
          <a:xfrm>
            <a:off x="572654" y="1431476"/>
            <a:ext cx="10972801" cy="10065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7200" b="1" spc="-11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Mission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B6D0BD17-C46A-7F14-B23C-9CDEF85F5886}"/>
              </a:ext>
            </a:extLst>
          </p:cNvPr>
          <p:cNvSpPr txBox="1">
            <a:spLocks/>
          </p:cNvSpPr>
          <p:nvPr/>
        </p:nvSpPr>
        <p:spPr>
          <a:xfrm>
            <a:off x="637309" y="2679085"/>
            <a:ext cx="10972801" cy="335225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To provide an </a:t>
            </a:r>
            <a:r>
              <a:rPr lang="en-US" sz="4400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advanced platform </a:t>
            </a:r>
            <a:r>
              <a:rPr lang="en-US" sz="44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for our </a:t>
            </a:r>
            <a:r>
              <a:rPr lang="en-US" sz="4400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independent advisors</a:t>
            </a:r>
          </a:p>
        </p:txBody>
      </p:sp>
    </p:spTree>
    <p:extLst>
      <p:ext uri="{BB962C8B-B14F-4D97-AF65-F5344CB8AC3E}">
        <p14:creationId xmlns:p14="http://schemas.microsoft.com/office/powerpoint/2010/main" val="3347589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D49CD12-553C-4D29-3DCB-1578A58A5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31" y="441614"/>
            <a:ext cx="7116818" cy="596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9C9DCD-A007-43F6-3BF8-8299BDCFE546}"/>
              </a:ext>
            </a:extLst>
          </p:cNvPr>
          <p:cNvSpPr/>
          <p:nvPr/>
        </p:nvSpPr>
        <p:spPr>
          <a:xfrm>
            <a:off x="243150" y="441613"/>
            <a:ext cx="4227249" cy="5968421"/>
          </a:xfrm>
          <a:prstGeom prst="rect">
            <a:avLst/>
          </a:prstGeom>
          <a:solidFill>
            <a:srgbClr val="294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350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25C10B97-435D-6074-1319-C6F7A861AE00}"/>
              </a:ext>
            </a:extLst>
          </p:cNvPr>
          <p:cNvSpPr txBox="1">
            <a:spLocks/>
          </p:cNvSpPr>
          <p:nvPr/>
        </p:nvSpPr>
        <p:spPr>
          <a:xfrm>
            <a:off x="906399" y="986906"/>
            <a:ext cx="3564000" cy="234049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7200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Core Values</a:t>
            </a:r>
          </a:p>
          <a:p>
            <a:pPr marL="0" indent="0">
              <a:buNone/>
            </a:pPr>
            <a:endParaRPr lang="en-CA" sz="7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314CFA3-3E6F-CEFA-83B2-A3133ADF3DA3}"/>
              </a:ext>
            </a:extLst>
          </p:cNvPr>
          <p:cNvSpPr txBox="1"/>
          <p:nvPr/>
        </p:nvSpPr>
        <p:spPr>
          <a:xfrm>
            <a:off x="1062568" y="3327400"/>
            <a:ext cx="32516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44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Trust </a:t>
            </a:r>
            <a:endParaRPr lang="en-CA" sz="4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44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Integrity </a:t>
            </a:r>
            <a:endParaRPr lang="en-CA" sz="4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CA" sz="4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1517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331</Words>
  <Application>Microsoft Office PowerPoint</Application>
  <PresentationFormat>Widescreen</PresentationFormat>
  <Paragraphs>100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Abadi</vt:lpstr>
      <vt:lpstr>Arial</vt:lpstr>
      <vt:lpstr>Calibri</vt:lpstr>
      <vt:lpstr>Calibri Light</vt:lpstr>
      <vt:lpstr>Open Sans</vt:lpstr>
      <vt:lpstr>Segoe UI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 Spirit – Attended WP Awards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Sharen Skene</dc:creator>
  <cp:lastModifiedBy>Sharen Skene</cp:lastModifiedBy>
  <cp:revision>21</cp:revision>
  <dcterms:created xsi:type="dcterms:W3CDTF">2022-10-18T01:49:01Z</dcterms:created>
  <dcterms:modified xsi:type="dcterms:W3CDTF">2022-10-18T05:51:59Z</dcterms:modified>
</cp:coreProperties>
</file>