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6" r:id="rId2"/>
    <p:sldId id="264" r:id="rId3"/>
    <p:sldId id="438" r:id="rId4"/>
    <p:sldId id="412" r:id="rId5"/>
    <p:sldId id="422" r:id="rId6"/>
    <p:sldId id="439" r:id="rId7"/>
    <p:sldId id="257" r:id="rId8"/>
    <p:sldId id="440" r:id="rId9"/>
    <p:sldId id="441" r:id="rId10"/>
    <p:sldId id="442" r:id="rId11"/>
    <p:sldId id="432" r:id="rId12"/>
    <p:sldId id="437" r:id="rId13"/>
    <p:sldId id="444" r:id="rId14"/>
    <p:sldId id="443" r:id="rId15"/>
    <p:sldId id="445" r:id="rId16"/>
    <p:sldId id="446" r:id="rId17"/>
    <p:sldId id="447" r:id="rId18"/>
    <p:sldId id="2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591BA-8107-C4D0-4361-A68F8AEC4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3F668-2937-7D49-4EBC-F958C572D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B7ACE-863D-5AD4-6823-136D797C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E27-4317-4DBE-A2C2-3B565FCE0F8E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20257-491E-5DD4-2AFB-F816B308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711C8-1CA6-CB9F-CF3A-B4DDD91A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976-99FB-467E-9AC4-0B585E58B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45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75EF-DD1A-32FD-F062-319B8305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63D2D-1A3E-1C75-F97B-40DDD9C32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70040-D87F-9E79-AE60-7172175D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E27-4317-4DBE-A2C2-3B565FCE0F8E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8B820-4EE0-68CC-5BFF-F430F363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23E2C-6FAD-F02A-21EC-26D08BAF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976-99FB-467E-9AC4-0B585E58B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12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06B30E-784A-5841-F753-A8D2BE446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0B574-99F4-C5AF-AB03-04A2C5A2E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283D6-3130-33B0-E1E9-8156C4A0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E27-4317-4DBE-A2C2-3B565FCE0F8E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D2D9A-C316-0A0B-6406-EFCBFB1F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E3E45-A3F5-A350-9372-0EAE5FFB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976-99FB-467E-9AC4-0B585E58B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60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40F0-221D-F651-74AC-CFE37DD6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32668-774E-F07E-CAB6-4F19821C9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33365-47D0-B3AE-E592-12B7792A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E27-4317-4DBE-A2C2-3B565FCE0F8E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3BFC0-47A0-01AC-3C28-4EFFCF9C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EA1C5-F938-83B0-7FC6-9760B1FA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976-99FB-467E-9AC4-0B585E58B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48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0100-BFFA-652C-01B5-95460549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EBB9C-43C1-57E7-9283-EBFB84262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9C7BF-B85E-12A8-D523-E52597A1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E27-4317-4DBE-A2C2-3B565FCE0F8E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C709C-A8E7-8D54-2071-8B726672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F566-8205-71DD-AE9D-708750C1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976-99FB-467E-9AC4-0B585E58B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44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7FCC-19D1-7FFF-8A3D-6349AA18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974DC-7763-989C-15E0-70462558B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1A353-76C1-F637-39CC-8C819C24A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5129E-8BB9-D6F8-E33A-C7ACD64E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E27-4317-4DBE-A2C2-3B565FCE0F8E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E423F-B417-E6F4-AEEB-8DB94031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F8E71-E208-9D70-A09C-0B936A80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976-99FB-467E-9AC4-0B585E58B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73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5E0D-9097-2773-8217-2A0C492A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055EB-7C6A-5B1D-E8F7-E590D71E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482F7-8EC1-BFE3-95BE-D4DF26CFE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4B4D1-B7BE-6C8B-5DF1-14379E37D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AC30C-5615-17CA-2918-F72844BCC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8BD34-2AD1-5CD3-3CAC-1F433352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E27-4317-4DBE-A2C2-3B565FCE0F8E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B0C6E-F240-B86B-6ACD-E89FEECC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D7BA0-D2F8-5CEC-DA68-B71A5218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976-99FB-467E-9AC4-0B585E58B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70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B3A8-A113-CAED-3A5D-71B8CD3A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3C63F-DF9F-4ADC-0941-969EB398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E27-4317-4DBE-A2C2-3B565FCE0F8E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D6ECC-04D0-565D-5F2F-AA0F0816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83C85-9A26-2EE0-6C7D-94CE1C22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976-99FB-467E-9AC4-0B585E58B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0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151F4-A52E-C98D-E1F4-7F007827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E27-4317-4DBE-A2C2-3B565FCE0F8E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F5FEF-2D81-2A14-78A8-A3E4082E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CD35E-0261-E05F-AACA-50AF0B66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976-99FB-467E-9AC4-0B585E58B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5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4650-7DCD-B667-3AB8-7F664376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0FE9-895E-F2D6-9D46-950251EC3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5CEE4-CA56-A3B5-1D82-55FEB1E3A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91B68-C2CE-4A16-5CEB-79CC7CFA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E27-4317-4DBE-A2C2-3B565FCE0F8E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68451-34E2-6A45-60B6-E54ABD1C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8B01E-3F1D-2168-7ED6-1B3D6C43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976-99FB-467E-9AC4-0B585E58B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03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CA30-D880-1192-BF2F-0E725723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447E3-3E2D-DB44-5DB7-143DCF259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EECCC-A9BF-413D-67A3-FF8AA9107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C4D91-0D03-0F7B-BD26-07AC9116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E27-4317-4DBE-A2C2-3B565FCE0F8E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1E45A-552C-3E47-F751-FE127967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0A2EA-3E3E-C362-FD0D-46C092B0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976-99FB-467E-9AC4-0B585E58B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728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366341-6DD9-09A3-93D4-28133EC1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D5A7E-AC52-86EA-632E-80046E27C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1DBDE-A3D5-094E-049A-DA4A2E40D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9AE27-4317-4DBE-A2C2-3B565FCE0F8E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F1683-E33B-447E-7CE1-0DE5F176A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B5F3-D90D-1C83-742D-87646D933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1976-99FB-467E-9AC4-0B585E58B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01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B588F1-25B3-04B1-F03C-EBC88B767331}"/>
              </a:ext>
            </a:extLst>
          </p:cNvPr>
          <p:cNvSpPr txBox="1"/>
          <p:nvPr/>
        </p:nvSpPr>
        <p:spPr>
          <a:xfrm>
            <a:off x="3584482" y="2400747"/>
            <a:ext cx="8517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>
                <a:solidFill>
                  <a:srgbClr val="2C4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endParaRPr lang="en-CA" sz="8000" b="1">
              <a:solidFill>
                <a:srgbClr val="2C4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igital marketing - Free marketing icons">
            <a:extLst>
              <a:ext uri="{FF2B5EF4-FFF2-40B4-BE49-F238E27FC236}">
                <a16:creationId xmlns:a16="http://schemas.microsoft.com/office/drawing/2014/main" id="{5B3CA97B-2EC6-3676-AD13-B7603EB4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" y="1880196"/>
            <a:ext cx="3341568" cy="334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CE906-E9F0-572F-1D34-B70607C527DF}"/>
              </a:ext>
            </a:extLst>
          </p:cNvPr>
          <p:cNvSpPr/>
          <p:nvPr/>
        </p:nvSpPr>
        <p:spPr>
          <a:xfrm>
            <a:off x="16475" y="-1"/>
            <a:ext cx="12159050" cy="873211"/>
          </a:xfrm>
          <a:prstGeom prst="rect">
            <a:avLst/>
          </a:prstGeom>
          <a:solidFill>
            <a:srgbClr val="2C4B9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0EE2C-5586-3601-03FA-E1476B952033}"/>
              </a:ext>
            </a:extLst>
          </p:cNvPr>
          <p:cNvSpPr/>
          <p:nvPr/>
        </p:nvSpPr>
        <p:spPr>
          <a:xfrm>
            <a:off x="16475" y="6020109"/>
            <a:ext cx="12192000" cy="817296"/>
          </a:xfrm>
          <a:prstGeom prst="rect">
            <a:avLst/>
          </a:prstGeom>
          <a:solidFill>
            <a:srgbClr val="2C4B9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32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7" name="Picture 46" descr="Circle&#10;&#10;Description automatically generated with medium confidence">
            <a:extLst>
              <a:ext uri="{FF2B5EF4-FFF2-40B4-BE49-F238E27FC236}">
                <a16:creationId xmlns:a16="http://schemas.microsoft.com/office/drawing/2014/main" id="{0DAD3D6B-20C3-9E54-9FC6-130CE851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6" y="1810333"/>
            <a:ext cx="3343202" cy="2340241"/>
          </a:xfrm>
          <a:prstGeom prst="rect">
            <a:avLst/>
          </a:prstGeom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C48CB-6058-BFBB-495F-32640B8E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703" y="2061532"/>
            <a:ext cx="7075180" cy="27062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BDF5C9D-F4AD-6BA3-8235-FDC151A703FE}"/>
              </a:ext>
            </a:extLst>
          </p:cNvPr>
          <p:cNvSpPr txBox="1">
            <a:spLocks/>
          </p:cNvSpPr>
          <p:nvPr/>
        </p:nvSpPr>
        <p:spPr>
          <a:xfrm>
            <a:off x="2705257" y="427852"/>
            <a:ext cx="8815754" cy="128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7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990C496B-9F7D-2FB4-F802-040AC4DEA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55" y="2098330"/>
            <a:ext cx="6048528" cy="3628216"/>
          </a:xfrm>
          <a:prstGeom prst="rect">
            <a:avLst/>
          </a:prstGeom>
        </p:spPr>
      </p:pic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A61934-F117-18A9-F6BE-FE46C06ED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93" y="1756941"/>
            <a:ext cx="3554534" cy="4889416"/>
          </a:xfrm>
          <a:prstGeom prst="rect">
            <a:avLst/>
          </a:prstGeom>
        </p:spPr>
      </p:pic>
      <p:pic>
        <p:nvPicPr>
          <p:cNvPr id="6146" name="Picture 2" descr="EasySend - Headquarter Locations, Products, Competitors, Financials,  Employees">
            <a:extLst>
              <a:ext uri="{FF2B5EF4-FFF2-40B4-BE49-F238E27FC236}">
                <a16:creationId xmlns:a16="http://schemas.microsoft.com/office/drawing/2014/main" id="{6D261EE2-CEFC-BEF2-8D7F-274818C2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1" y="787535"/>
            <a:ext cx="2612480" cy="55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54200-9C38-134E-F706-05B30DF45F9D}"/>
              </a:ext>
            </a:extLst>
          </p:cNvPr>
          <p:cNvSpPr txBox="1">
            <a:spLocks/>
          </p:cNvSpPr>
          <p:nvPr/>
        </p:nvSpPr>
        <p:spPr>
          <a:xfrm>
            <a:off x="2471567" y="432301"/>
            <a:ext cx="8352304" cy="1116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2C4B90"/>
                </a:solidFill>
                <a:latin typeface="+mn-lt"/>
              </a:rPr>
              <a:t>Carte +  </a:t>
            </a:r>
            <a:r>
              <a:rPr lang="en-US" sz="6000" b="1" dirty="0" err="1">
                <a:solidFill>
                  <a:srgbClr val="2C4B90"/>
                </a:solidFill>
                <a:latin typeface="+mn-lt"/>
              </a:rPr>
              <a:t>EasySend</a:t>
            </a:r>
            <a:endParaRPr lang="en-US" sz="6000" b="1" dirty="0">
              <a:solidFill>
                <a:srgbClr val="2C4B90"/>
              </a:solidFill>
              <a:latin typeface="+mn-lt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5A98609-8D0A-C5ED-9201-9DF27EC48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49" y="526660"/>
            <a:ext cx="1078243" cy="10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2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D1E4AC-7F9B-64EC-670B-D1B4B7C2A4E2}"/>
              </a:ext>
            </a:extLst>
          </p:cNvPr>
          <p:cNvSpPr txBox="1"/>
          <p:nvPr/>
        </p:nvSpPr>
        <p:spPr>
          <a:xfrm>
            <a:off x="536334" y="1796806"/>
            <a:ext cx="10085484" cy="50629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000" b="1" dirty="0">
                <a:solidFill>
                  <a:srgbClr val="000066"/>
                </a:solidFill>
                <a:ea typeface="Times New Roman" panose="02020603050405020304" pitchFamily="18" charset="0"/>
              </a:rPr>
              <a:t>Benefits:</a:t>
            </a:r>
            <a:endParaRPr lang="en-US" sz="3200" b="1" dirty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S" sz="3600" dirty="0">
                <a:solidFill>
                  <a:srgbClr val="000000"/>
                </a:solidFill>
                <a:ea typeface="Calibri"/>
              </a:rPr>
              <a:t>Integration with core systems such as VieFUND</a:t>
            </a:r>
            <a:endParaRPr lang="en-AS" sz="3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S" sz="3600" dirty="0">
                <a:solidFill>
                  <a:srgbClr val="000000"/>
                </a:solidFill>
                <a:ea typeface="Calibri"/>
              </a:rPr>
              <a:t>Workflow automation</a:t>
            </a:r>
            <a:endParaRPr lang="en-AS" sz="3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S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No-Code </a:t>
            </a: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S" sz="3600" dirty="0">
                <a:solidFill>
                  <a:srgbClr val="000000"/>
                </a:solidFill>
                <a:ea typeface="Calibri"/>
              </a:rPr>
              <a:t>Analytics </a:t>
            </a:r>
            <a:endParaRPr lang="en-AS" sz="3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S" sz="3600" dirty="0">
                <a:solidFill>
                  <a:srgbClr val="000000"/>
                </a:solidFill>
                <a:ea typeface="Calibri"/>
              </a:rPr>
              <a:t>Co-Browsing</a:t>
            </a:r>
            <a:endParaRPr lang="en-AS" sz="3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S" sz="3600" dirty="0">
                <a:solidFill>
                  <a:srgbClr val="000000"/>
                </a:solidFill>
                <a:ea typeface="Calibri"/>
              </a:rPr>
              <a:t>E-Signature</a:t>
            </a:r>
            <a:endParaRPr lang="en-AS" sz="3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/>
            <a:endParaRPr lang="en-AS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7170" name="Picture 2" descr="Digitizing 2000+manual processes">
            <a:extLst>
              <a:ext uri="{FF2B5EF4-FFF2-40B4-BE49-F238E27FC236}">
                <a16:creationId xmlns:a16="http://schemas.microsoft.com/office/drawing/2014/main" id="{B8A9E71D-5832-491D-7BE6-C47CA6FA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3" y="3257580"/>
            <a:ext cx="8285018" cy="37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asySend - Headquarter Locations, Products, Competitors, Financials,  Employees">
            <a:extLst>
              <a:ext uri="{FF2B5EF4-FFF2-40B4-BE49-F238E27FC236}">
                <a16:creationId xmlns:a16="http://schemas.microsoft.com/office/drawing/2014/main" id="{FCB24D40-9BD5-2FE0-1B51-B65BDF34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9" y="880131"/>
            <a:ext cx="2445879" cy="5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E95A69-FB27-7A61-05FC-1B7E8343D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10" y="588279"/>
            <a:ext cx="953445" cy="90412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A73CA2-C95C-1E77-43D4-6D57CFB42C9D}"/>
              </a:ext>
            </a:extLst>
          </p:cNvPr>
          <p:cNvSpPr txBox="1">
            <a:spLocks/>
          </p:cNvSpPr>
          <p:nvPr/>
        </p:nvSpPr>
        <p:spPr>
          <a:xfrm>
            <a:off x="2427229" y="481929"/>
            <a:ext cx="8352304" cy="1116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2C4B90"/>
                </a:solidFill>
                <a:latin typeface="+mn-lt"/>
              </a:rPr>
              <a:t>Carte +  </a:t>
            </a:r>
            <a:r>
              <a:rPr lang="en-US" sz="6000" b="1" dirty="0" err="1">
                <a:solidFill>
                  <a:srgbClr val="2C4B90"/>
                </a:solidFill>
                <a:latin typeface="+mn-lt"/>
              </a:rPr>
              <a:t>EasySend</a:t>
            </a:r>
            <a:endParaRPr lang="en-US" sz="6000" b="1" dirty="0">
              <a:solidFill>
                <a:srgbClr val="2C4B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273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DF5C9D-F4AD-6BA3-8235-FDC151A703FE}"/>
              </a:ext>
            </a:extLst>
          </p:cNvPr>
          <p:cNvSpPr txBox="1">
            <a:spLocks/>
          </p:cNvSpPr>
          <p:nvPr/>
        </p:nvSpPr>
        <p:spPr>
          <a:xfrm>
            <a:off x="2641567" y="224728"/>
            <a:ext cx="8815754" cy="128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5A43CA-D10C-D822-333C-F69E825952BB}"/>
              </a:ext>
            </a:extLst>
          </p:cNvPr>
          <p:cNvSpPr/>
          <p:nvPr/>
        </p:nvSpPr>
        <p:spPr>
          <a:xfrm>
            <a:off x="981423" y="2885677"/>
            <a:ext cx="5798068" cy="3121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/>
            <a:r>
              <a:rPr lang="en-US" sz="3600" i="0" dirty="0">
                <a:solidFill>
                  <a:srgbClr val="181818"/>
                </a:solidFill>
                <a:effectLst/>
              </a:rPr>
              <a:t>A fully branded, document workflow platform to save you time, improve your security and provide your clients an excellent user experience.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C00000"/>
              </a:buClr>
            </a:pPr>
            <a:endParaRPr lang="en-AS" sz="3600" dirty="0">
              <a:solidFill>
                <a:srgbClr val="2C4B90"/>
              </a:solidFill>
            </a:endParaRPr>
          </a:p>
        </p:txBody>
      </p:sp>
      <p:pic>
        <p:nvPicPr>
          <p:cNvPr id="48" name="Picture 4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0CB853-3456-CB5D-CACF-6C23734E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52" y="841142"/>
            <a:ext cx="953445" cy="904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72E1F0-84AB-1CFF-6C14-A484D1E4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05" y="376388"/>
            <a:ext cx="2854230" cy="2016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1CAC41-FA22-D306-4E59-A15475DC5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225" y="2246221"/>
            <a:ext cx="5044859" cy="390761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E88E750-9639-4261-0FF9-6FE182C33F09}"/>
              </a:ext>
            </a:extLst>
          </p:cNvPr>
          <p:cNvSpPr txBox="1">
            <a:spLocks/>
          </p:cNvSpPr>
          <p:nvPr/>
        </p:nvSpPr>
        <p:spPr>
          <a:xfrm>
            <a:off x="1866544" y="628440"/>
            <a:ext cx="8352304" cy="1116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2C4B90"/>
                </a:solidFill>
                <a:latin typeface="+mn-lt"/>
              </a:rPr>
              <a:t>Carte + </a:t>
            </a:r>
            <a:r>
              <a:rPr lang="en-US" sz="6000" b="1" dirty="0" err="1">
                <a:solidFill>
                  <a:srgbClr val="2C4B90"/>
                </a:solidFill>
                <a:latin typeface="+mn-lt"/>
              </a:rPr>
              <a:t>SideDrawer</a:t>
            </a:r>
            <a:endParaRPr lang="en-US" sz="6000" b="1" dirty="0">
              <a:solidFill>
                <a:srgbClr val="2C4B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80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DF5C9D-F4AD-6BA3-8235-FDC151A703FE}"/>
              </a:ext>
            </a:extLst>
          </p:cNvPr>
          <p:cNvSpPr txBox="1">
            <a:spLocks/>
          </p:cNvSpPr>
          <p:nvPr/>
        </p:nvSpPr>
        <p:spPr>
          <a:xfrm>
            <a:off x="2641567" y="224728"/>
            <a:ext cx="8815754" cy="128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48" name="Picture 4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0CB853-3456-CB5D-CACF-6C23734E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93" y="729512"/>
            <a:ext cx="953445" cy="904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72E1F0-84AB-1CFF-6C14-A484D1E4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7" y="256322"/>
            <a:ext cx="2708902" cy="1914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A501CD-6A5C-A17D-8937-5BF711D06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799" y="1633641"/>
            <a:ext cx="5603524" cy="5468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7C342A-3674-D822-5411-EC64A5C848BA}"/>
              </a:ext>
            </a:extLst>
          </p:cNvPr>
          <p:cNvSpPr txBox="1">
            <a:spLocks/>
          </p:cNvSpPr>
          <p:nvPr/>
        </p:nvSpPr>
        <p:spPr>
          <a:xfrm>
            <a:off x="2086920" y="623160"/>
            <a:ext cx="8352304" cy="1116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2C4B90"/>
                </a:solidFill>
                <a:latin typeface="+mn-lt"/>
              </a:rPr>
              <a:t>Carte + </a:t>
            </a:r>
            <a:r>
              <a:rPr lang="en-US" sz="6000" b="1" dirty="0" err="1">
                <a:solidFill>
                  <a:srgbClr val="2C4B90"/>
                </a:solidFill>
                <a:latin typeface="+mn-lt"/>
              </a:rPr>
              <a:t>SideDrawer</a:t>
            </a:r>
            <a:endParaRPr lang="en-US" sz="6000" b="1" dirty="0">
              <a:solidFill>
                <a:srgbClr val="2C4B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76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DF5C9D-F4AD-6BA3-8235-FDC151A703FE}"/>
              </a:ext>
            </a:extLst>
          </p:cNvPr>
          <p:cNvSpPr txBox="1">
            <a:spLocks/>
          </p:cNvSpPr>
          <p:nvPr/>
        </p:nvSpPr>
        <p:spPr>
          <a:xfrm>
            <a:off x="2641567" y="224728"/>
            <a:ext cx="8815754" cy="128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E88E750-9639-4261-0FF9-6FE182C33F09}"/>
              </a:ext>
            </a:extLst>
          </p:cNvPr>
          <p:cNvSpPr txBox="1">
            <a:spLocks/>
          </p:cNvSpPr>
          <p:nvPr/>
        </p:nvSpPr>
        <p:spPr>
          <a:xfrm>
            <a:off x="2206176" y="591532"/>
            <a:ext cx="8352304" cy="1116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2C4B90"/>
                </a:solidFill>
                <a:latin typeface="+mn-lt"/>
              </a:rPr>
              <a:t>Carte + NPC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5A43CA-D10C-D822-333C-F69E825952BB}"/>
              </a:ext>
            </a:extLst>
          </p:cNvPr>
          <p:cNvSpPr/>
          <p:nvPr/>
        </p:nvSpPr>
        <p:spPr>
          <a:xfrm>
            <a:off x="493994" y="2265992"/>
            <a:ext cx="4881570" cy="348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i="0" dirty="0">
                <a:solidFill>
                  <a:srgbClr val="181818"/>
                </a:solidFill>
                <a:effectLst/>
                <a:latin typeface="SalesforceSansBold"/>
              </a:rPr>
              <a:t>Carte has chosen to work with NPC </a:t>
            </a:r>
            <a:r>
              <a:rPr lang="en-US" sz="3200" i="0" dirty="0" err="1">
                <a:solidFill>
                  <a:srgbClr val="181818"/>
                </a:solidFill>
                <a:effectLst/>
                <a:latin typeface="SalesforceSansBold"/>
              </a:rPr>
              <a:t>DataGuard</a:t>
            </a:r>
            <a:r>
              <a:rPr lang="en-US" sz="3200" i="0" dirty="0">
                <a:solidFill>
                  <a:srgbClr val="181818"/>
                </a:solidFill>
                <a:effectLst/>
                <a:latin typeface="SalesforceSansBold"/>
              </a:rPr>
              <a:t> to promote a Safe Computing Program for Carte’s advisors featuring NPC’s turn-key secure computing solutions.</a:t>
            </a:r>
            <a:endParaRPr lang="en-US" sz="3200" i="0" dirty="0">
              <a:solidFill>
                <a:srgbClr val="181818"/>
              </a:solidFill>
              <a:effectLst/>
              <a:latin typeface="SalesforceSansRegular"/>
            </a:endParaRP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C00000"/>
              </a:buClr>
            </a:pPr>
            <a:endParaRPr lang="en-AS" sz="3200" dirty="0">
              <a:solidFill>
                <a:srgbClr val="2C4B90"/>
              </a:solidFill>
            </a:endParaRPr>
          </a:p>
        </p:txBody>
      </p:sp>
      <p:pic>
        <p:nvPicPr>
          <p:cNvPr id="48" name="Picture 4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0CB853-3456-CB5D-CACF-6C23734E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77" y="804234"/>
            <a:ext cx="953445" cy="904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2460D0-2B94-E576-3D4F-958A30C99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65" y="265651"/>
            <a:ext cx="3004571" cy="1923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CC039D-A26C-8552-F6BD-2C752F68D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194" y="2380278"/>
            <a:ext cx="6096000" cy="29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2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DF5C9D-F4AD-6BA3-8235-FDC151A703FE}"/>
              </a:ext>
            </a:extLst>
          </p:cNvPr>
          <p:cNvSpPr txBox="1">
            <a:spLocks/>
          </p:cNvSpPr>
          <p:nvPr/>
        </p:nvSpPr>
        <p:spPr>
          <a:xfrm>
            <a:off x="2641567" y="224728"/>
            <a:ext cx="8815754" cy="128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E88E750-9639-4261-0FF9-6FE182C33F09}"/>
              </a:ext>
            </a:extLst>
          </p:cNvPr>
          <p:cNvSpPr txBox="1">
            <a:spLocks/>
          </p:cNvSpPr>
          <p:nvPr/>
        </p:nvSpPr>
        <p:spPr>
          <a:xfrm>
            <a:off x="2981673" y="655350"/>
            <a:ext cx="8352304" cy="1116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2C4B90"/>
                </a:solidFill>
                <a:latin typeface="+mn-lt"/>
              </a:rPr>
              <a:t>Carte + CONQUEST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5A43CA-D10C-D822-333C-F69E825952BB}"/>
              </a:ext>
            </a:extLst>
          </p:cNvPr>
          <p:cNvSpPr/>
          <p:nvPr/>
        </p:nvSpPr>
        <p:spPr>
          <a:xfrm>
            <a:off x="263083" y="2515374"/>
            <a:ext cx="6165425" cy="337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lang="en-US" sz="3500" dirty="0">
                <a:solidFill>
                  <a:srgbClr val="181818"/>
                </a:solidFill>
                <a:latin typeface="SalesforceSansBold"/>
              </a:rPr>
              <a:t>Conquest enables personalized financial advice delivery how,   when and where customers want it. </a:t>
            </a:r>
          </a:p>
          <a:p>
            <a:pPr algn="l"/>
            <a:endParaRPr lang="en-US" sz="3500" b="1" dirty="0">
              <a:solidFill>
                <a:srgbClr val="181818"/>
              </a:solidFill>
              <a:latin typeface="SalesforceSansBold"/>
            </a:endParaRPr>
          </a:p>
          <a:p>
            <a:pPr algn="l"/>
            <a:r>
              <a:rPr lang="en-US" sz="3500" b="1" dirty="0">
                <a:solidFill>
                  <a:srgbClr val="181818"/>
                </a:solidFill>
                <a:latin typeface="SalesforceSansBold"/>
              </a:rPr>
              <a:t>Their purpose </a:t>
            </a:r>
            <a:r>
              <a:rPr lang="en-US" sz="3500" b="1" i="0" dirty="0">
                <a:solidFill>
                  <a:srgbClr val="2B2B2B"/>
                </a:solidFill>
                <a:effectLst/>
                <a:latin typeface="sofia-pro"/>
              </a:rPr>
              <a:t>is to make personalized financial advice accessible to all!</a:t>
            </a:r>
            <a:endParaRPr lang="en-US" sz="3500" i="0" dirty="0">
              <a:solidFill>
                <a:srgbClr val="181818"/>
              </a:solidFill>
              <a:effectLst/>
              <a:latin typeface="SalesforceSansRegular"/>
            </a:endParaRP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C00000"/>
              </a:buClr>
            </a:pPr>
            <a:endParaRPr lang="en-AS" sz="3200" dirty="0">
              <a:solidFill>
                <a:srgbClr val="2C4B90"/>
              </a:solidFill>
            </a:endParaRPr>
          </a:p>
        </p:txBody>
      </p:sp>
      <p:pic>
        <p:nvPicPr>
          <p:cNvPr id="48" name="Picture 4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0CB853-3456-CB5D-CACF-6C23734E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845" y="868052"/>
            <a:ext cx="953445" cy="904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627887-B345-167B-A755-C642134B4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8" y="568485"/>
            <a:ext cx="3493365" cy="1338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88D3E4-B593-6753-DC2A-082198CF4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984882"/>
            <a:ext cx="4932080" cy="48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2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DF5C9D-F4AD-6BA3-8235-FDC151A703FE}"/>
              </a:ext>
            </a:extLst>
          </p:cNvPr>
          <p:cNvSpPr txBox="1">
            <a:spLocks/>
          </p:cNvSpPr>
          <p:nvPr/>
        </p:nvSpPr>
        <p:spPr>
          <a:xfrm>
            <a:off x="2641567" y="224728"/>
            <a:ext cx="8815754" cy="128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E88E750-9639-4261-0FF9-6FE182C33F09}"/>
              </a:ext>
            </a:extLst>
          </p:cNvPr>
          <p:cNvSpPr txBox="1">
            <a:spLocks/>
          </p:cNvSpPr>
          <p:nvPr/>
        </p:nvSpPr>
        <p:spPr>
          <a:xfrm>
            <a:off x="2551885" y="583095"/>
            <a:ext cx="8352304" cy="1116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2C4B90"/>
                </a:solidFill>
                <a:latin typeface="+mn-lt"/>
              </a:rPr>
              <a:t>Carte + Life Design Analysis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5A43CA-D10C-D822-333C-F69E825952BB}"/>
              </a:ext>
            </a:extLst>
          </p:cNvPr>
          <p:cNvSpPr/>
          <p:nvPr/>
        </p:nvSpPr>
        <p:spPr>
          <a:xfrm>
            <a:off x="383157" y="2077297"/>
            <a:ext cx="7513934" cy="4305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400" dirty="0">
                <a:solidFill>
                  <a:srgbClr val="181818"/>
                </a:solidFill>
                <a:latin typeface="SalesforceSansBold"/>
              </a:rPr>
              <a:t>LDA's insurance management software is created for advisors who want </a:t>
            </a:r>
            <a:r>
              <a:rPr lang="en-US" sz="2400" b="1" dirty="0">
                <a:solidFill>
                  <a:srgbClr val="181818"/>
                </a:solidFill>
                <a:latin typeface="SalesforceSansBold"/>
              </a:rPr>
              <a:t>to save time and increase sales. </a:t>
            </a:r>
          </a:p>
          <a:p>
            <a:pPr algn="just"/>
            <a:endParaRPr lang="en-US" sz="1400" b="1" dirty="0">
              <a:solidFill>
                <a:srgbClr val="181818"/>
              </a:solidFill>
              <a:latin typeface="SalesforceSansBold"/>
            </a:endParaRPr>
          </a:p>
          <a:p>
            <a:pPr algn="just"/>
            <a:r>
              <a:rPr lang="en-US" sz="2400" dirty="0">
                <a:solidFill>
                  <a:srgbClr val="181818"/>
                </a:solidFill>
                <a:latin typeface="SalesforceSansBold"/>
              </a:rPr>
              <a:t>9/10 people are confused by their insurance options. </a:t>
            </a:r>
          </a:p>
          <a:p>
            <a:pPr algn="just"/>
            <a:endParaRPr lang="en-US" sz="1100" dirty="0">
              <a:solidFill>
                <a:srgbClr val="181818"/>
              </a:solidFill>
              <a:latin typeface="SalesforceSansBold"/>
            </a:endParaRPr>
          </a:p>
          <a:p>
            <a:pPr algn="just"/>
            <a:r>
              <a:rPr lang="en-US" sz="2400" dirty="0">
                <a:solidFill>
                  <a:srgbClr val="181818"/>
                </a:solidFill>
                <a:latin typeface="SalesforceSansBold"/>
              </a:rPr>
              <a:t>The majority of those people are visual learners, who would purchase today if they knew what they were buying.</a:t>
            </a:r>
          </a:p>
          <a:p>
            <a:pPr algn="just"/>
            <a:endParaRPr lang="en-US" sz="1200" dirty="0">
              <a:solidFill>
                <a:srgbClr val="181818"/>
              </a:solidFill>
              <a:latin typeface="SalesforceSansBold"/>
            </a:endParaRPr>
          </a:p>
          <a:p>
            <a:pPr algn="just"/>
            <a:r>
              <a:rPr lang="en-US" sz="2400" dirty="0">
                <a:solidFill>
                  <a:srgbClr val="181818"/>
                </a:solidFill>
                <a:latin typeface="SalesforceSansBold"/>
              </a:rPr>
              <a:t>LDA searches and compares life insurance policies across all major providers, creating an advisor branded visual presentation.  Clients understand their options and makes their purchase decision easier.</a:t>
            </a:r>
            <a:endParaRPr lang="en-AS" sz="2400" dirty="0">
              <a:solidFill>
                <a:srgbClr val="181818"/>
              </a:solidFill>
              <a:latin typeface="SalesforceSansBold"/>
            </a:endParaRPr>
          </a:p>
        </p:txBody>
      </p:sp>
      <p:pic>
        <p:nvPicPr>
          <p:cNvPr id="48" name="Picture 4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0CB853-3456-CB5D-CACF-6C23734E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43" y="767968"/>
            <a:ext cx="1060255" cy="1005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A53AB8-E658-D833-ED5B-0AFD74D64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7" y="583095"/>
            <a:ext cx="2672693" cy="1405107"/>
          </a:xfrm>
          <a:prstGeom prst="rect">
            <a:avLst/>
          </a:prstGeom>
        </p:spPr>
      </p:pic>
      <p:pic>
        <p:nvPicPr>
          <p:cNvPr id="1026" name="Picture 2" descr="Close up of notification indicator found within Life Design Analysis website header.">
            <a:extLst>
              <a:ext uri="{FF2B5EF4-FFF2-40B4-BE49-F238E27FC236}">
                <a16:creationId xmlns:a16="http://schemas.microsoft.com/office/drawing/2014/main" id="{0351844B-04D3-B79A-067B-10F2110D1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44" y="2555297"/>
            <a:ext cx="3942043" cy="323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6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F4429F-56FE-5FDC-A87C-EFCCA02DE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827">
            <a:off x="-419135" y="24662"/>
            <a:ext cx="9918495" cy="7084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F84D41-8CCE-397A-B1A0-FCD2FD27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78" y="5777288"/>
            <a:ext cx="2846531" cy="89133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0717CC7-3C35-FD47-F8FB-2B3E00BDC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60" y="0"/>
            <a:ext cx="1847273" cy="1847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7273FB-371C-93AB-485D-A83B618FF4D4}"/>
              </a:ext>
            </a:extLst>
          </p:cNvPr>
          <p:cNvSpPr txBox="1"/>
          <p:nvPr/>
        </p:nvSpPr>
        <p:spPr>
          <a:xfrm>
            <a:off x="5637069" y="1897106"/>
            <a:ext cx="62530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rgbClr val="00487E"/>
                </a:solidFill>
              </a:rPr>
              <a:t>Explore</a:t>
            </a:r>
            <a:r>
              <a:rPr lang="en-CA" sz="4000" dirty="0">
                <a:solidFill>
                  <a:srgbClr val="00487E"/>
                </a:solidFill>
              </a:rPr>
              <a:t> new ideas,</a:t>
            </a:r>
          </a:p>
          <a:p>
            <a:pPr algn="ctr"/>
            <a:r>
              <a:rPr lang="en-CA" sz="4000" b="1" dirty="0">
                <a:solidFill>
                  <a:srgbClr val="00487E"/>
                </a:solidFill>
              </a:rPr>
              <a:t>Embrace</a:t>
            </a:r>
            <a:r>
              <a:rPr lang="en-CA" sz="4000" dirty="0">
                <a:solidFill>
                  <a:srgbClr val="00487E"/>
                </a:solidFill>
              </a:rPr>
              <a:t> new conversations,</a:t>
            </a:r>
          </a:p>
          <a:p>
            <a:pPr algn="ctr"/>
            <a:r>
              <a:rPr lang="en-CA" sz="4000" b="1" dirty="0">
                <a:solidFill>
                  <a:srgbClr val="00487E"/>
                </a:solidFill>
              </a:rPr>
              <a:t>Challenge</a:t>
            </a:r>
            <a:r>
              <a:rPr lang="en-CA" sz="4000" dirty="0">
                <a:solidFill>
                  <a:srgbClr val="00487E"/>
                </a:solidFill>
              </a:rPr>
              <a:t> what’s different. </a:t>
            </a:r>
          </a:p>
          <a:p>
            <a:pPr algn="ctr"/>
            <a:endParaRPr lang="en-CA" dirty="0">
              <a:solidFill>
                <a:srgbClr val="00487E"/>
              </a:solidFill>
            </a:endParaRPr>
          </a:p>
          <a:p>
            <a:pPr algn="ctr"/>
            <a:r>
              <a:rPr lang="en-CA" sz="4000" dirty="0">
                <a:solidFill>
                  <a:srgbClr val="00487E"/>
                </a:solidFill>
              </a:rPr>
              <a:t>Make this year                   </a:t>
            </a:r>
            <a:r>
              <a:rPr lang="en-CA" sz="4000" b="1" dirty="0">
                <a:solidFill>
                  <a:srgbClr val="00487E"/>
                </a:solidFill>
              </a:rPr>
              <a:t>your BEST year ever!</a:t>
            </a:r>
          </a:p>
        </p:txBody>
      </p:sp>
    </p:spTree>
    <p:extLst>
      <p:ext uri="{BB962C8B-B14F-4D97-AF65-F5344CB8AC3E}">
        <p14:creationId xmlns:p14="http://schemas.microsoft.com/office/powerpoint/2010/main" val="352106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531014-2A7E-EBAF-BB03-DDCE81E4AEEA}"/>
              </a:ext>
            </a:extLst>
          </p:cNvPr>
          <p:cNvSpPr txBox="1"/>
          <p:nvPr/>
        </p:nvSpPr>
        <p:spPr>
          <a:xfrm>
            <a:off x="616134" y="2007162"/>
            <a:ext cx="11774465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Turn-key website</a:t>
            </a:r>
            <a:r>
              <a:rPr lang="en-US" sz="3600" dirty="0"/>
              <a:t>, customized to advisor’s brand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Improved social media </a:t>
            </a:r>
            <a:r>
              <a:rPr lang="en-US" sz="3600" dirty="0"/>
              <a:t>presence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dirty="0"/>
              <a:t>Automated content using </a:t>
            </a:r>
            <a:r>
              <a:rPr lang="en-US" sz="3600" b="1" dirty="0" err="1"/>
              <a:t>Advisorstream</a:t>
            </a:r>
            <a:endParaRPr lang="en-US" sz="3600" b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dirty="0"/>
              <a:t>Trackable </a:t>
            </a:r>
            <a:r>
              <a:rPr lang="en-US" sz="3600" b="1" dirty="0"/>
              <a:t>analytics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White Glove support </a:t>
            </a:r>
            <a:r>
              <a:rPr lang="en-US" sz="3600" dirty="0"/>
              <a:t>service (teach &amp; troubleshoot)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Variety of packages </a:t>
            </a:r>
            <a:r>
              <a:rPr lang="en-US" sz="3600" dirty="0"/>
              <a:t>to choose from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97846-3314-2515-B3A2-8F25267AF778}"/>
              </a:ext>
            </a:extLst>
          </p:cNvPr>
          <p:cNvSpPr txBox="1"/>
          <p:nvPr/>
        </p:nvSpPr>
        <p:spPr>
          <a:xfrm>
            <a:off x="5902037" y="513339"/>
            <a:ext cx="573647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/>
              <a:t>Our</a:t>
            </a:r>
            <a:r>
              <a:rPr lang="en-US" sz="3200" b="1" dirty="0"/>
              <a:t> NEW </a:t>
            </a:r>
            <a:r>
              <a:rPr lang="en-US" sz="3200" dirty="0"/>
              <a:t>and</a:t>
            </a:r>
            <a:r>
              <a:rPr lang="en-US" sz="3200" b="1" dirty="0"/>
              <a:t> IMPROVED </a:t>
            </a:r>
          </a:p>
          <a:p>
            <a:pPr algn="ctr"/>
            <a:r>
              <a:rPr lang="en-US" sz="3200" b="1" dirty="0"/>
              <a:t>Digital Marketing Packages 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DC7AB4-ACBE-1810-75C7-4D2E3A985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92" y="478342"/>
            <a:ext cx="4703772" cy="10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8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671C05-03F3-179C-F584-CE71350D91D0}"/>
              </a:ext>
            </a:extLst>
          </p:cNvPr>
          <p:cNvGrpSpPr/>
          <p:nvPr/>
        </p:nvGrpSpPr>
        <p:grpSpPr>
          <a:xfrm>
            <a:off x="5388845" y="-946447"/>
            <a:ext cx="6479882" cy="4899611"/>
            <a:chOff x="-717987" y="1405890"/>
            <a:chExt cx="8304262" cy="48006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4CBDF57-39A3-628C-0509-B6A2D238DDA2}"/>
                </a:ext>
              </a:extLst>
            </p:cNvPr>
            <p:cNvGrpSpPr/>
            <p:nvPr/>
          </p:nvGrpSpPr>
          <p:grpSpPr>
            <a:xfrm>
              <a:off x="-717987" y="1704717"/>
              <a:ext cx="8304262" cy="4501773"/>
              <a:chOff x="-717987" y="1704717"/>
              <a:chExt cx="8304262" cy="4501773"/>
            </a:xfrm>
          </p:grpSpPr>
          <p:pic>
            <p:nvPicPr>
              <p:cNvPr id="3" name="Picture 3">
                <a:extLst>
                  <a:ext uri="{FF2B5EF4-FFF2-40B4-BE49-F238E27FC236}">
                    <a16:creationId xmlns:a16="http://schemas.microsoft.com/office/drawing/2014/main" id="{75C23D4F-EA75-B17D-1719-0C2DE9E8E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717987" y="1704717"/>
                <a:ext cx="8304262" cy="4193163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41F98A-9E47-0A79-F656-521ED5368791}"/>
                  </a:ext>
                </a:extLst>
              </p:cNvPr>
              <p:cNvSpPr/>
              <p:nvPr/>
            </p:nvSpPr>
            <p:spPr>
              <a:xfrm>
                <a:off x="518965" y="5474970"/>
                <a:ext cx="706731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DB5B1B-125A-777D-DC7A-BB37C2703861}"/>
                </a:ext>
              </a:extLst>
            </p:cNvPr>
            <p:cNvSpPr/>
            <p:nvPr/>
          </p:nvSpPr>
          <p:spPr>
            <a:xfrm>
              <a:off x="708660" y="1405890"/>
              <a:ext cx="5109210" cy="491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D4F682C6-55E6-B0E4-01F0-B05D2D21A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799" y="2020955"/>
            <a:ext cx="6513928" cy="483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3ACC2-3273-9B41-6D7D-5E2DC82E039A}"/>
              </a:ext>
            </a:extLst>
          </p:cNvPr>
          <p:cNvSpPr txBox="1"/>
          <p:nvPr/>
        </p:nvSpPr>
        <p:spPr>
          <a:xfrm>
            <a:off x="467313" y="1081905"/>
            <a:ext cx="609946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4800" b="1" dirty="0">
                <a:solidFill>
                  <a:srgbClr val="2C4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MarketingClick.ca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EA8E3-E0DF-A048-84DF-7D93BFFAA8A4}"/>
              </a:ext>
            </a:extLst>
          </p:cNvPr>
          <p:cNvSpPr txBox="1"/>
          <p:nvPr/>
        </p:nvSpPr>
        <p:spPr>
          <a:xfrm>
            <a:off x="467313" y="2237061"/>
            <a:ext cx="49045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Just a click away to choose your Digital Marketing Package </a:t>
            </a:r>
          </a:p>
        </p:txBody>
      </p:sp>
    </p:spTree>
    <p:extLst>
      <p:ext uri="{BB962C8B-B14F-4D97-AF65-F5344CB8AC3E}">
        <p14:creationId xmlns:p14="http://schemas.microsoft.com/office/powerpoint/2010/main" val="321591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28116-1C59-2BA3-D315-E13327F9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407F7-016A-1E44-CE3F-1B8B4B23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20008-8CBC-9074-80FB-0165CC6B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117" y="6381949"/>
            <a:ext cx="2743200" cy="365125"/>
          </a:xfrm>
        </p:spPr>
        <p:txBody>
          <a:bodyPr/>
          <a:lstStyle/>
          <a:p>
            <a:fld id="{B9713C8C-8E70-45D5-AE59-23E60168254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0F1A0E3-9795-A4FC-EFED-45746D7A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24" y="268770"/>
            <a:ext cx="4558790" cy="172919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886385A-0FA8-2E78-8A5A-BA45AA2CFF6C}"/>
              </a:ext>
            </a:extLst>
          </p:cNvPr>
          <p:cNvGrpSpPr/>
          <p:nvPr/>
        </p:nvGrpSpPr>
        <p:grpSpPr>
          <a:xfrm>
            <a:off x="-30480" y="2037190"/>
            <a:ext cx="9146517" cy="4659084"/>
            <a:chOff x="38740" y="2052865"/>
            <a:chExt cx="9146517" cy="4659084"/>
          </a:xfrm>
        </p:grpSpPr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D097CCA8-B0AC-F193-79FD-AE6BD9DD2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40" y="2052865"/>
              <a:ext cx="9146517" cy="46590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BA5133-1A15-6DCB-1F7F-2FAF1E33D00F}"/>
                </a:ext>
              </a:extLst>
            </p:cNvPr>
            <p:cNvSpPr txBox="1"/>
            <p:nvPr/>
          </p:nvSpPr>
          <p:spPr>
            <a:xfrm>
              <a:off x="266701" y="2763073"/>
              <a:ext cx="2381247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D21844"/>
                </a:solidFill>
              </a:endParaRPr>
            </a:p>
            <a:p>
              <a:pPr algn="r"/>
              <a:r>
                <a:rPr lang="en-US" b="1" dirty="0">
                  <a:solidFill>
                    <a:srgbClr val="000099"/>
                  </a:solidFill>
                </a:rPr>
                <a:t>Newsletter &amp; Email</a:t>
              </a:r>
            </a:p>
            <a:p>
              <a:pPr algn="ctr"/>
              <a:endParaRPr lang="en-US" dirty="0">
                <a:solidFill>
                  <a:srgbClr val="D21844"/>
                </a:solidFill>
              </a:endParaRPr>
            </a:p>
            <a:p>
              <a:pPr algn="ctr"/>
              <a:endParaRPr lang="en-CA" dirty="0">
                <a:solidFill>
                  <a:srgbClr val="D2184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3830F1-C22A-8EAA-85D0-6B6504D374C2}"/>
                </a:ext>
              </a:extLst>
            </p:cNvPr>
            <p:cNvSpPr txBox="1"/>
            <p:nvPr/>
          </p:nvSpPr>
          <p:spPr>
            <a:xfrm>
              <a:off x="238126" y="4224657"/>
              <a:ext cx="2409822" cy="969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00">
                <a:solidFill>
                  <a:srgbClr val="D21844"/>
                </a:solidFill>
              </a:endParaRPr>
            </a:p>
            <a:p>
              <a:pPr algn="r"/>
              <a:r>
                <a:rPr lang="en-US" b="1">
                  <a:solidFill>
                    <a:srgbClr val="000099"/>
                  </a:solidFill>
                </a:rPr>
                <a:t>Website &amp; Blog</a:t>
              </a:r>
            </a:p>
            <a:p>
              <a:pPr algn="ctr"/>
              <a:endParaRPr lang="en-US">
                <a:solidFill>
                  <a:srgbClr val="D21844"/>
                </a:solidFill>
              </a:endParaRPr>
            </a:p>
            <a:p>
              <a:pPr algn="ctr"/>
              <a:endParaRPr lang="en-CA">
                <a:solidFill>
                  <a:srgbClr val="D2184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3BB788-51FC-C0CC-C0AA-69A76417560A}"/>
                </a:ext>
              </a:extLst>
            </p:cNvPr>
            <p:cNvSpPr txBox="1"/>
            <p:nvPr/>
          </p:nvSpPr>
          <p:spPr>
            <a:xfrm>
              <a:off x="266702" y="5371447"/>
              <a:ext cx="2409822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>
                  <a:solidFill>
                    <a:srgbClr val="000099"/>
                  </a:solidFill>
                </a:rPr>
                <a:t>Compliant</a:t>
              </a:r>
            </a:p>
            <a:p>
              <a:pPr algn="ctr"/>
              <a:endParaRPr lang="en-US">
                <a:solidFill>
                  <a:srgbClr val="D21844"/>
                </a:solidFill>
              </a:endParaRPr>
            </a:p>
            <a:p>
              <a:pPr algn="ctr"/>
              <a:endParaRPr lang="en-CA">
                <a:solidFill>
                  <a:srgbClr val="D2184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A7AA99-3629-A424-56AB-37B2D3082B52}"/>
                </a:ext>
              </a:extLst>
            </p:cNvPr>
            <p:cNvSpPr txBox="1"/>
            <p:nvPr/>
          </p:nvSpPr>
          <p:spPr>
            <a:xfrm>
              <a:off x="6129318" y="2763073"/>
              <a:ext cx="2709431" cy="1477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D21844"/>
                  </a:solidFill>
                </a:defRPr>
              </a:lvl1pPr>
            </a:lstStyle>
            <a:p>
              <a:endParaRPr lang="en-US"/>
            </a:p>
            <a:p>
              <a:pPr algn="l"/>
              <a:r>
                <a:rPr lang="en-US" b="1">
                  <a:solidFill>
                    <a:srgbClr val="000099"/>
                  </a:solidFill>
                </a:rPr>
                <a:t>Social Media</a:t>
              </a:r>
            </a:p>
            <a:p>
              <a:endParaRPr lang="en-US"/>
            </a:p>
            <a:p>
              <a:endParaRPr lang="en-US"/>
            </a:p>
            <a:p>
              <a:endParaRPr lang="en-CA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899095-4A06-BBFD-D12F-82527AEE49DC}"/>
                </a:ext>
              </a:extLst>
            </p:cNvPr>
            <p:cNvSpPr txBox="1"/>
            <p:nvPr/>
          </p:nvSpPr>
          <p:spPr>
            <a:xfrm>
              <a:off x="6129317" y="4117489"/>
              <a:ext cx="2852757" cy="1092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D21844"/>
                  </a:solidFill>
                </a:defRPr>
              </a:lvl1pPr>
            </a:lstStyle>
            <a:p>
              <a:endParaRPr lang="en-US" sz="1050"/>
            </a:p>
            <a:p>
              <a:pPr algn="l"/>
              <a:r>
                <a:rPr lang="en-US" b="1">
                  <a:solidFill>
                    <a:srgbClr val="000099"/>
                  </a:solidFill>
                </a:rPr>
                <a:t>CRM Integration</a:t>
              </a:r>
            </a:p>
            <a:p>
              <a:endParaRPr lang="en-US"/>
            </a:p>
            <a:p>
              <a:endParaRPr lang="en-CA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A2E5A2-AF48-0DA1-98EF-7641AE0F5821}"/>
                </a:ext>
              </a:extLst>
            </p:cNvPr>
            <p:cNvSpPr txBox="1"/>
            <p:nvPr/>
          </p:nvSpPr>
          <p:spPr>
            <a:xfrm>
              <a:off x="6153150" y="5329323"/>
              <a:ext cx="2743201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D21844"/>
                  </a:solidFill>
                </a:defRPr>
              </a:lvl1pPr>
            </a:lstStyle>
            <a:p>
              <a:pPr algn="l"/>
              <a:r>
                <a:rPr lang="en-US" b="1">
                  <a:solidFill>
                    <a:srgbClr val="000099"/>
                  </a:solidFill>
                </a:rPr>
                <a:t>Analytics</a:t>
              </a:r>
            </a:p>
            <a:p>
              <a:endParaRPr lang="en-US"/>
            </a:p>
            <a:p>
              <a:endParaRPr lang="en-US"/>
            </a:p>
            <a:p>
              <a:endParaRPr lang="en-CA"/>
            </a:p>
          </p:txBody>
        </p:sp>
      </p:grp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916431B-E516-C213-7CF1-8AAA5C2F7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71" y="188148"/>
            <a:ext cx="3401484" cy="41573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33C81D-99D5-E2C2-AD89-3E6E2C8F0D39}"/>
              </a:ext>
            </a:extLst>
          </p:cNvPr>
          <p:cNvSpPr txBox="1"/>
          <p:nvPr/>
        </p:nvSpPr>
        <p:spPr>
          <a:xfrm>
            <a:off x="171451" y="2090965"/>
            <a:ext cx="3695699" cy="448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/>
          </a:p>
        </p:txBody>
      </p:sp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0538C74-0C31-6EC9-49A1-D5DF4ED89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697" y="4498449"/>
            <a:ext cx="2743200" cy="20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6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B588F1-25B3-04B1-F03C-EBC88B767331}"/>
              </a:ext>
            </a:extLst>
          </p:cNvPr>
          <p:cNvSpPr txBox="1"/>
          <p:nvPr/>
        </p:nvSpPr>
        <p:spPr>
          <a:xfrm>
            <a:off x="3584482" y="2400747"/>
            <a:ext cx="8517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>
                <a:solidFill>
                  <a:srgbClr val="2C4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CA" sz="8000" b="1">
              <a:solidFill>
                <a:srgbClr val="2C4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nnovation - Free technology icons">
            <a:extLst>
              <a:ext uri="{FF2B5EF4-FFF2-40B4-BE49-F238E27FC236}">
                <a16:creationId xmlns:a16="http://schemas.microsoft.com/office/drawing/2014/main" id="{19BFD08D-50CA-9A6E-5080-B1DAB216B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3" y="1549958"/>
            <a:ext cx="3918857" cy="3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E15B42-42B9-F715-11E6-74092EC57BD8}"/>
              </a:ext>
            </a:extLst>
          </p:cNvPr>
          <p:cNvSpPr/>
          <p:nvPr/>
        </p:nvSpPr>
        <p:spPr>
          <a:xfrm>
            <a:off x="0" y="0"/>
            <a:ext cx="12192000" cy="745524"/>
          </a:xfrm>
          <a:prstGeom prst="rect">
            <a:avLst/>
          </a:prstGeom>
          <a:solidFill>
            <a:srgbClr val="2C4B90"/>
          </a:solidFill>
          <a:ln w="28575">
            <a:solidFill>
              <a:srgbClr val="D21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FC1F2D-AE7E-B1BD-36FE-153E999F4045}"/>
              </a:ext>
            </a:extLst>
          </p:cNvPr>
          <p:cNvSpPr/>
          <p:nvPr/>
        </p:nvSpPr>
        <p:spPr>
          <a:xfrm>
            <a:off x="0" y="5995704"/>
            <a:ext cx="12192000" cy="845820"/>
          </a:xfrm>
          <a:prstGeom prst="rect">
            <a:avLst/>
          </a:prstGeom>
          <a:solidFill>
            <a:srgbClr val="2C4B90"/>
          </a:solidFill>
          <a:ln w="28575">
            <a:solidFill>
              <a:srgbClr val="D21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65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8" name="Rectangle 1057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9" name="Group 1059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061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Rectangle 1064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097846-3314-2515-B3A2-8F25267AF778}"/>
              </a:ext>
            </a:extLst>
          </p:cNvPr>
          <p:cNvSpPr txBox="1"/>
          <p:nvPr/>
        </p:nvSpPr>
        <p:spPr>
          <a:xfrm>
            <a:off x="1770007" y="688509"/>
            <a:ext cx="81890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Unify the financial services experience and unlock loyalty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5D0E7-9396-1E9A-8D0B-3D243449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470" y="2378075"/>
            <a:ext cx="5936043" cy="3844209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34140193-67D8-9233-FE29-F58BD5B89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3632"/>
            <a:ext cx="184731" cy="387265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8D2C0A-CC2E-9509-ADD3-507610F1A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991" y="2187260"/>
            <a:ext cx="2504770" cy="498713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8DEBCB-637E-0137-6DA2-06BB2520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5" y="3117851"/>
            <a:ext cx="2452010" cy="17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48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DF5C9D-F4AD-6BA3-8235-FDC151A703FE}"/>
              </a:ext>
            </a:extLst>
          </p:cNvPr>
          <p:cNvSpPr txBox="1">
            <a:spLocks/>
          </p:cNvSpPr>
          <p:nvPr/>
        </p:nvSpPr>
        <p:spPr>
          <a:xfrm>
            <a:off x="2641567" y="224728"/>
            <a:ext cx="8815754" cy="128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5A43CA-D10C-D822-333C-F69E825952BB}"/>
              </a:ext>
            </a:extLst>
          </p:cNvPr>
          <p:cNvSpPr/>
          <p:nvPr/>
        </p:nvSpPr>
        <p:spPr>
          <a:xfrm>
            <a:off x="388920" y="2478257"/>
            <a:ext cx="10594415" cy="3894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lang="en-US" sz="4300" b="1" i="0" dirty="0">
                <a:solidFill>
                  <a:srgbClr val="181818"/>
                </a:solidFill>
                <a:effectLst/>
              </a:rPr>
              <a:t>Connect everything around the customer</a:t>
            </a:r>
          </a:p>
          <a:p>
            <a:pPr algn="l"/>
            <a:endParaRPr lang="en-US" sz="2000" b="1" i="0" dirty="0">
              <a:solidFill>
                <a:srgbClr val="181818"/>
              </a:solidFill>
              <a:effectLst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i="0" dirty="0">
                <a:solidFill>
                  <a:srgbClr val="181818"/>
                </a:solidFill>
                <a:effectLst/>
              </a:rPr>
              <a:t>Get a bird's-eye view </a:t>
            </a:r>
            <a:r>
              <a:rPr lang="en-US" sz="3600" b="0" i="0" dirty="0">
                <a:solidFill>
                  <a:srgbClr val="181818"/>
                </a:solidFill>
                <a:effectLst/>
              </a:rPr>
              <a:t>of who your customers are, what </a:t>
            </a:r>
            <a:r>
              <a:rPr lang="en-US" sz="3600" i="0" dirty="0">
                <a:solidFill>
                  <a:srgbClr val="181818"/>
                </a:solidFill>
                <a:effectLst/>
              </a:rPr>
              <a:t>financial products they have</a:t>
            </a:r>
            <a:r>
              <a:rPr lang="en-US" sz="3600" b="0" i="0" dirty="0">
                <a:solidFill>
                  <a:srgbClr val="181818"/>
                </a:solidFill>
                <a:effectLst/>
              </a:rPr>
              <a:t>, and </a:t>
            </a:r>
            <a:r>
              <a:rPr lang="en-US" sz="3600" i="0" dirty="0">
                <a:solidFill>
                  <a:srgbClr val="181818"/>
                </a:solidFill>
                <a:effectLst/>
              </a:rPr>
              <a:t>what they need </a:t>
            </a:r>
            <a:r>
              <a:rPr lang="en-US" sz="3600" b="0" i="0" dirty="0">
                <a:solidFill>
                  <a:srgbClr val="181818"/>
                </a:solidFill>
                <a:effectLst/>
              </a:rPr>
              <a:t>to achieve their life goals.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000" b="0" i="0" dirty="0">
              <a:solidFill>
                <a:srgbClr val="181818"/>
              </a:solidFill>
              <a:effectLst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b="0" i="0" dirty="0">
                <a:solidFill>
                  <a:srgbClr val="181818"/>
                </a:solidFill>
                <a:effectLst/>
              </a:rPr>
              <a:t>Connect your entire institution across channels, geographies, and lines of business on Financial Services Cloud.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C00000"/>
              </a:buClr>
            </a:pPr>
            <a:endParaRPr lang="en-AS" sz="3600" dirty="0">
              <a:solidFill>
                <a:srgbClr val="2C4B90"/>
              </a:solidFill>
            </a:endParaRPr>
          </a:p>
        </p:txBody>
      </p:sp>
      <p:pic>
        <p:nvPicPr>
          <p:cNvPr id="47" name="Picture 46" descr="Circle&#10;&#10;Description automatically generated with medium confidence">
            <a:extLst>
              <a:ext uri="{FF2B5EF4-FFF2-40B4-BE49-F238E27FC236}">
                <a16:creationId xmlns:a16="http://schemas.microsoft.com/office/drawing/2014/main" id="{0DAD3D6B-20C3-9E54-9FC6-130CE851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5" y="610684"/>
            <a:ext cx="2099393" cy="1469575"/>
          </a:xfrm>
          <a:prstGeom prst="rect">
            <a:avLst/>
          </a:prstGeom>
        </p:spPr>
      </p:pic>
      <p:pic>
        <p:nvPicPr>
          <p:cNvPr id="48" name="Picture 4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0CB853-3456-CB5D-CACF-6C23734EB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393" y="868052"/>
            <a:ext cx="1132897" cy="1074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9BC4A-2B48-A1EA-65AA-E307241072A5}"/>
              </a:ext>
            </a:extLst>
          </p:cNvPr>
          <p:cNvSpPr txBox="1">
            <a:spLocks/>
          </p:cNvSpPr>
          <p:nvPr/>
        </p:nvSpPr>
        <p:spPr>
          <a:xfrm>
            <a:off x="2151572" y="718102"/>
            <a:ext cx="8352304" cy="1116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2C4B90"/>
                </a:solidFill>
                <a:latin typeface="+mn-lt"/>
              </a:rPr>
              <a:t>Carte +  </a:t>
            </a:r>
            <a:r>
              <a:rPr lang="en-US" sz="6000" b="1" dirty="0" err="1">
                <a:solidFill>
                  <a:srgbClr val="2C4B90"/>
                </a:solidFill>
                <a:latin typeface="+mn-lt"/>
              </a:rPr>
              <a:t>SalesForce</a:t>
            </a:r>
            <a:endParaRPr lang="en-US" sz="6000" b="1" dirty="0">
              <a:solidFill>
                <a:srgbClr val="2C4B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167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DF5C9D-F4AD-6BA3-8235-FDC151A703FE}"/>
              </a:ext>
            </a:extLst>
          </p:cNvPr>
          <p:cNvSpPr txBox="1">
            <a:spLocks/>
          </p:cNvSpPr>
          <p:nvPr/>
        </p:nvSpPr>
        <p:spPr>
          <a:xfrm>
            <a:off x="2641567" y="224728"/>
            <a:ext cx="8815754" cy="128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5A43CA-D10C-D822-333C-F69E825952BB}"/>
              </a:ext>
            </a:extLst>
          </p:cNvPr>
          <p:cNvSpPr/>
          <p:nvPr/>
        </p:nvSpPr>
        <p:spPr>
          <a:xfrm>
            <a:off x="304363" y="2478257"/>
            <a:ext cx="11152958" cy="3890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l"/>
            <a:r>
              <a:rPr lang="en-US" sz="4700" b="1" i="0" dirty="0">
                <a:solidFill>
                  <a:srgbClr val="181818"/>
                </a:solidFill>
                <a:effectLst/>
              </a:rPr>
              <a:t>Unlock unprecedented customer loyalty</a:t>
            </a:r>
          </a:p>
          <a:p>
            <a:pPr algn="l"/>
            <a:endParaRPr lang="en-US" sz="3200" b="1" i="0" dirty="0">
              <a:solidFill>
                <a:srgbClr val="181818"/>
              </a:solidFill>
              <a:effectLst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900" dirty="0">
                <a:solidFill>
                  <a:srgbClr val="181818"/>
                </a:solidFill>
              </a:rPr>
              <a:t>View goals, accounts, life events, policies, and investments to proactively reach out to customers when opportunities arise.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900" dirty="0">
              <a:solidFill>
                <a:srgbClr val="181818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900" dirty="0">
                <a:solidFill>
                  <a:srgbClr val="181818"/>
                </a:solidFill>
              </a:rPr>
              <a:t>Connect your entire institution across channels, geographies, and lines of business on one financial management software.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C00000"/>
              </a:buClr>
            </a:pPr>
            <a:endParaRPr lang="en-AS" sz="3200" dirty="0">
              <a:solidFill>
                <a:srgbClr val="2C4B90"/>
              </a:solidFill>
            </a:endParaRPr>
          </a:p>
        </p:txBody>
      </p:sp>
      <p:pic>
        <p:nvPicPr>
          <p:cNvPr id="47" name="Picture 46" descr="Circle&#10;&#10;Description automatically generated with medium confidence">
            <a:extLst>
              <a:ext uri="{FF2B5EF4-FFF2-40B4-BE49-F238E27FC236}">
                <a16:creationId xmlns:a16="http://schemas.microsoft.com/office/drawing/2014/main" id="{0DAD3D6B-20C3-9E54-9FC6-130CE851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5" y="610684"/>
            <a:ext cx="2099393" cy="1469575"/>
          </a:xfrm>
          <a:prstGeom prst="rect">
            <a:avLst/>
          </a:prstGeom>
        </p:spPr>
      </p:pic>
      <p:pic>
        <p:nvPicPr>
          <p:cNvPr id="48" name="Picture 4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0CB853-3456-CB5D-CACF-6C23734EB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393" y="868052"/>
            <a:ext cx="1132897" cy="1074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49D9CF-9C82-3840-335C-13DCBB25C573}"/>
              </a:ext>
            </a:extLst>
          </p:cNvPr>
          <p:cNvSpPr txBox="1">
            <a:spLocks/>
          </p:cNvSpPr>
          <p:nvPr/>
        </p:nvSpPr>
        <p:spPr>
          <a:xfrm>
            <a:off x="2151572" y="718102"/>
            <a:ext cx="8352304" cy="1116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2C4B90"/>
                </a:solidFill>
                <a:latin typeface="+mn-lt"/>
              </a:rPr>
              <a:t>Carte +  </a:t>
            </a:r>
            <a:r>
              <a:rPr lang="en-US" sz="6000" b="1" dirty="0" err="1">
                <a:solidFill>
                  <a:srgbClr val="2C4B90"/>
                </a:solidFill>
                <a:latin typeface="+mn-lt"/>
              </a:rPr>
              <a:t>SalesForce</a:t>
            </a:r>
            <a:endParaRPr lang="en-US" sz="6000" b="1" dirty="0">
              <a:solidFill>
                <a:srgbClr val="2C4B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810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DF5C9D-F4AD-6BA3-8235-FDC151A703FE}"/>
              </a:ext>
            </a:extLst>
          </p:cNvPr>
          <p:cNvSpPr txBox="1">
            <a:spLocks/>
          </p:cNvSpPr>
          <p:nvPr/>
        </p:nvSpPr>
        <p:spPr>
          <a:xfrm>
            <a:off x="2641567" y="224728"/>
            <a:ext cx="8815754" cy="128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E88E750-9639-4261-0FF9-6FE182C33F09}"/>
              </a:ext>
            </a:extLst>
          </p:cNvPr>
          <p:cNvSpPr txBox="1">
            <a:spLocks/>
          </p:cNvSpPr>
          <p:nvPr/>
        </p:nvSpPr>
        <p:spPr>
          <a:xfrm>
            <a:off x="2151572" y="718102"/>
            <a:ext cx="8352304" cy="1116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2C4B90"/>
                </a:solidFill>
                <a:latin typeface="+mn-lt"/>
              </a:rPr>
              <a:t>Carte +  </a:t>
            </a:r>
            <a:r>
              <a:rPr lang="en-US" sz="6000" b="1" dirty="0" err="1">
                <a:solidFill>
                  <a:srgbClr val="2C4B90"/>
                </a:solidFill>
                <a:latin typeface="+mn-lt"/>
              </a:rPr>
              <a:t>SalesForce</a:t>
            </a:r>
            <a:endParaRPr lang="en-US" sz="6000" b="1" dirty="0">
              <a:solidFill>
                <a:srgbClr val="2C4B90"/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5A43CA-D10C-D822-333C-F69E825952BB}"/>
              </a:ext>
            </a:extLst>
          </p:cNvPr>
          <p:cNvSpPr/>
          <p:nvPr/>
        </p:nvSpPr>
        <p:spPr>
          <a:xfrm>
            <a:off x="415332" y="2478257"/>
            <a:ext cx="11776668" cy="34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/>
            <a:r>
              <a:rPr lang="en-US" sz="4000" b="1" i="0" dirty="0">
                <a:solidFill>
                  <a:srgbClr val="181818"/>
                </a:solidFill>
                <a:effectLst/>
              </a:rPr>
              <a:t>Achieve value faster than ever before</a:t>
            </a:r>
          </a:p>
          <a:p>
            <a:pPr algn="l"/>
            <a:endParaRPr lang="en-US" sz="3200" b="1" i="0" dirty="0">
              <a:solidFill>
                <a:srgbClr val="181818"/>
              </a:solidFill>
              <a:effectLst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rgbClr val="181818"/>
                </a:solidFill>
              </a:rPr>
              <a:t>Leverage purpose-built industry functionality with best-practice analytics and prebuilt processes specific to financial services.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3300" dirty="0">
              <a:solidFill>
                <a:srgbClr val="181818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rgbClr val="181818"/>
                </a:solidFill>
              </a:rPr>
              <a:t>Stay ahead of market disruptors with perpetual and relevant innovation from Financial Services Cloud.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C00000"/>
              </a:buClr>
            </a:pPr>
            <a:endParaRPr lang="en-AS" sz="3200" dirty="0">
              <a:solidFill>
                <a:srgbClr val="2C4B90"/>
              </a:solidFill>
            </a:endParaRPr>
          </a:p>
        </p:txBody>
      </p:sp>
      <p:pic>
        <p:nvPicPr>
          <p:cNvPr id="47" name="Picture 46" descr="Circle&#10;&#10;Description automatically generated with medium confidence">
            <a:extLst>
              <a:ext uri="{FF2B5EF4-FFF2-40B4-BE49-F238E27FC236}">
                <a16:creationId xmlns:a16="http://schemas.microsoft.com/office/drawing/2014/main" id="{0DAD3D6B-20C3-9E54-9FC6-130CE851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5" y="610684"/>
            <a:ext cx="2099393" cy="1469575"/>
          </a:xfrm>
          <a:prstGeom prst="rect">
            <a:avLst/>
          </a:prstGeom>
        </p:spPr>
      </p:pic>
      <p:pic>
        <p:nvPicPr>
          <p:cNvPr id="48" name="Picture 4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0CB853-3456-CB5D-CACF-6C23734EB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572" y="868052"/>
            <a:ext cx="1177749" cy="11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4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427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SalesforceSansBold</vt:lpstr>
      <vt:lpstr>SalesforceSansRegular</vt:lpstr>
      <vt:lpstr>sofia-pro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Jose Flores Suarez</dc:creator>
  <cp:lastModifiedBy>Sharen Skene</cp:lastModifiedBy>
  <cp:revision>4</cp:revision>
  <dcterms:created xsi:type="dcterms:W3CDTF">2022-10-11T18:41:52Z</dcterms:created>
  <dcterms:modified xsi:type="dcterms:W3CDTF">2022-10-18T06:52:59Z</dcterms:modified>
</cp:coreProperties>
</file>