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829" r:id="rId5"/>
    <p:sldId id="376" r:id="rId6"/>
    <p:sldId id="6716" r:id="rId7"/>
    <p:sldId id="625" r:id="rId8"/>
    <p:sldId id="6721" r:id="rId9"/>
    <p:sldId id="6727" r:id="rId10"/>
    <p:sldId id="6734" r:id="rId11"/>
    <p:sldId id="6735" r:id="rId12"/>
    <p:sldId id="6726" r:id="rId13"/>
    <p:sldId id="6720" r:id="rId14"/>
    <p:sldId id="6717" r:id="rId15"/>
    <p:sldId id="6729" r:id="rId16"/>
    <p:sldId id="6731" r:id="rId17"/>
    <p:sldId id="6732" r:id="rId18"/>
    <p:sldId id="6733" r:id="rId19"/>
    <p:sldId id="6698" r:id="rId20"/>
    <p:sldId id="6676" r:id="rId21"/>
    <p:sldId id="6665" r:id="rId22"/>
    <p:sldId id="6710" r:id="rId23"/>
    <p:sldId id="6702" r:id="rId24"/>
    <p:sldId id="6705" r:id="rId25"/>
    <p:sldId id="6706" r:id="rId26"/>
    <p:sldId id="6707" r:id="rId27"/>
    <p:sldId id="6708" r:id="rId28"/>
    <p:sldId id="839" r:id="rId29"/>
    <p:sldId id="840" r:id="rId30"/>
    <p:sldId id="6709" r:id="rId31"/>
    <p:sldId id="831" r:id="rId32"/>
    <p:sldId id="554" r:id="rId33"/>
    <p:sldId id="83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466"/>
    <a:srgbClr val="FF9500"/>
    <a:srgbClr val="7F7F7F"/>
    <a:srgbClr val="FEFFFE"/>
    <a:srgbClr val="383974"/>
    <a:srgbClr val="FFFFFF"/>
    <a:srgbClr val="F8F8F8"/>
    <a:srgbClr val="FCEC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16D6E8-7718-E249-873D-0C9335A91819}" v="12" dt="2022-10-12T03:04:06.1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8"/>
    <p:restoredTop sz="94648"/>
  </p:normalViewPr>
  <p:slideViewPr>
    <p:cSldViewPr snapToGrid="0">
      <p:cViewPr>
        <p:scale>
          <a:sx n="90" d="100"/>
          <a:sy n="90" d="100"/>
        </p:scale>
        <p:origin x="144"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7130E-27D8-4F46-B5B5-4058541ACFF4}" type="datetimeFigureOut">
              <a:rPr lang="en-US" smtClean="0"/>
              <a:t>10/6/22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34284-EB9F-CB4C-8A3F-8D30363F0A02}" type="slidenum">
              <a:rPr lang="en-US" smtClean="0"/>
              <a:t>‹#›</a:t>
            </a:fld>
            <a:endParaRPr lang="en-US"/>
          </a:p>
        </p:txBody>
      </p:sp>
    </p:spTree>
    <p:extLst>
      <p:ext uri="{BB962C8B-B14F-4D97-AF65-F5344CB8AC3E}">
        <p14:creationId xmlns:p14="http://schemas.microsoft.com/office/powerpoint/2010/main" val="359124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1</a:t>
            </a:fld>
            <a:endParaRPr lang="en-US"/>
          </a:p>
        </p:txBody>
      </p:sp>
    </p:spTree>
    <p:extLst>
      <p:ext uri="{BB962C8B-B14F-4D97-AF65-F5344CB8AC3E}">
        <p14:creationId xmlns:p14="http://schemas.microsoft.com/office/powerpoint/2010/main" val="1131416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13</a:t>
            </a:fld>
            <a:endParaRPr lang="en-US"/>
          </a:p>
        </p:txBody>
      </p:sp>
    </p:spTree>
    <p:extLst>
      <p:ext uri="{BB962C8B-B14F-4D97-AF65-F5344CB8AC3E}">
        <p14:creationId xmlns:p14="http://schemas.microsoft.com/office/powerpoint/2010/main" val="3909544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14</a:t>
            </a:fld>
            <a:endParaRPr lang="en-US"/>
          </a:p>
        </p:txBody>
      </p:sp>
    </p:spTree>
    <p:extLst>
      <p:ext uri="{BB962C8B-B14F-4D97-AF65-F5344CB8AC3E}">
        <p14:creationId xmlns:p14="http://schemas.microsoft.com/office/powerpoint/2010/main" val="678864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15</a:t>
            </a:fld>
            <a:endParaRPr lang="en-US"/>
          </a:p>
        </p:txBody>
      </p:sp>
    </p:spTree>
    <p:extLst>
      <p:ext uri="{BB962C8B-B14F-4D97-AF65-F5344CB8AC3E}">
        <p14:creationId xmlns:p14="http://schemas.microsoft.com/office/powerpoint/2010/main" val="20433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17</a:t>
            </a:fld>
            <a:endParaRPr lang="en-US"/>
          </a:p>
        </p:txBody>
      </p:sp>
    </p:spTree>
    <p:extLst>
      <p:ext uri="{BB962C8B-B14F-4D97-AF65-F5344CB8AC3E}">
        <p14:creationId xmlns:p14="http://schemas.microsoft.com/office/powerpoint/2010/main" val="463037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18</a:t>
            </a:fld>
            <a:endParaRPr lang="en-US"/>
          </a:p>
        </p:txBody>
      </p:sp>
    </p:spTree>
    <p:extLst>
      <p:ext uri="{BB962C8B-B14F-4D97-AF65-F5344CB8AC3E}">
        <p14:creationId xmlns:p14="http://schemas.microsoft.com/office/powerpoint/2010/main" val="1283921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19</a:t>
            </a:fld>
            <a:endParaRPr lang="en-US"/>
          </a:p>
        </p:txBody>
      </p:sp>
    </p:spTree>
    <p:extLst>
      <p:ext uri="{BB962C8B-B14F-4D97-AF65-F5344CB8AC3E}">
        <p14:creationId xmlns:p14="http://schemas.microsoft.com/office/powerpoint/2010/main" val="1933729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20</a:t>
            </a:fld>
            <a:endParaRPr lang="en-US"/>
          </a:p>
        </p:txBody>
      </p:sp>
    </p:spTree>
    <p:extLst>
      <p:ext uri="{BB962C8B-B14F-4D97-AF65-F5344CB8AC3E}">
        <p14:creationId xmlns:p14="http://schemas.microsoft.com/office/powerpoint/2010/main" val="896251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21</a:t>
            </a:fld>
            <a:endParaRPr lang="en-US"/>
          </a:p>
        </p:txBody>
      </p:sp>
    </p:spTree>
    <p:extLst>
      <p:ext uri="{BB962C8B-B14F-4D97-AF65-F5344CB8AC3E}">
        <p14:creationId xmlns:p14="http://schemas.microsoft.com/office/powerpoint/2010/main" val="2224890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22</a:t>
            </a:fld>
            <a:endParaRPr lang="en-US"/>
          </a:p>
        </p:txBody>
      </p:sp>
    </p:spTree>
    <p:extLst>
      <p:ext uri="{BB962C8B-B14F-4D97-AF65-F5344CB8AC3E}">
        <p14:creationId xmlns:p14="http://schemas.microsoft.com/office/powerpoint/2010/main" val="4009836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23</a:t>
            </a:fld>
            <a:endParaRPr lang="en-US"/>
          </a:p>
        </p:txBody>
      </p:sp>
    </p:spTree>
    <p:extLst>
      <p:ext uri="{BB962C8B-B14F-4D97-AF65-F5344CB8AC3E}">
        <p14:creationId xmlns:p14="http://schemas.microsoft.com/office/powerpoint/2010/main" val="1404129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a:t>
            </a:fld>
            <a:endParaRPr lang="en-US"/>
          </a:p>
        </p:txBody>
      </p:sp>
    </p:spTree>
    <p:extLst>
      <p:ext uri="{BB962C8B-B14F-4D97-AF65-F5344CB8AC3E}">
        <p14:creationId xmlns:p14="http://schemas.microsoft.com/office/powerpoint/2010/main" val="211757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24</a:t>
            </a:fld>
            <a:endParaRPr lang="en-US"/>
          </a:p>
        </p:txBody>
      </p:sp>
    </p:spTree>
    <p:extLst>
      <p:ext uri="{BB962C8B-B14F-4D97-AF65-F5344CB8AC3E}">
        <p14:creationId xmlns:p14="http://schemas.microsoft.com/office/powerpoint/2010/main" val="3467989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25</a:t>
            </a:fld>
            <a:endParaRPr lang="en-US"/>
          </a:p>
        </p:txBody>
      </p:sp>
    </p:spTree>
    <p:extLst>
      <p:ext uri="{BB962C8B-B14F-4D97-AF65-F5344CB8AC3E}">
        <p14:creationId xmlns:p14="http://schemas.microsoft.com/office/powerpoint/2010/main" val="123615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26</a:t>
            </a:fld>
            <a:endParaRPr lang="en-US"/>
          </a:p>
        </p:txBody>
      </p:sp>
    </p:spTree>
    <p:extLst>
      <p:ext uri="{BB962C8B-B14F-4D97-AF65-F5344CB8AC3E}">
        <p14:creationId xmlns:p14="http://schemas.microsoft.com/office/powerpoint/2010/main" val="3589370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27</a:t>
            </a:fld>
            <a:endParaRPr lang="en-US"/>
          </a:p>
        </p:txBody>
      </p:sp>
    </p:spTree>
    <p:extLst>
      <p:ext uri="{BB962C8B-B14F-4D97-AF65-F5344CB8AC3E}">
        <p14:creationId xmlns:p14="http://schemas.microsoft.com/office/powerpoint/2010/main" val="3902596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28</a:t>
            </a:fld>
            <a:endParaRPr lang="en-US"/>
          </a:p>
        </p:txBody>
      </p:sp>
    </p:spTree>
    <p:extLst>
      <p:ext uri="{BB962C8B-B14F-4D97-AF65-F5344CB8AC3E}">
        <p14:creationId xmlns:p14="http://schemas.microsoft.com/office/powerpoint/2010/main" val="99533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29</a:t>
            </a:fld>
            <a:endParaRPr lang="en-US"/>
          </a:p>
        </p:txBody>
      </p:sp>
    </p:spTree>
    <p:extLst>
      <p:ext uri="{BB962C8B-B14F-4D97-AF65-F5344CB8AC3E}">
        <p14:creationId xmlns:p14="http://schemas.microsoft.com/office/powerpoint/2010/main" val="2387179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3</a:t>
            </a:fld>
            <a:endParaRPr lang="en-US"/>
          </a:p>
        </p:txBody>
      </p:sp>
    </p:spTree>
    <p:extLst>
      <p:ext uri="{BB962C8B-B14F-4D97-AF65-F5344CB8AC3E}">
        <p14:creationId xmlns:p14="http://schemas.microsoft.com/office/powerpoint/2010/main" val="793342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6</a:t>
            </a:fld>
            <a:endParaRPr lang="en-US"/>
          </a:p>
        </p:txBody>
      </p:sp>
    </p:spTree>
    <p:extLst>
      <p:ext uri="{BB962C8B-B14F-4D97-AF65-F5344CB8AC3E}">
        <p14:creationId xmlns:p14="http://schemas.microsoft.com/office/powerpoint/2010/main" val="405285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7</a:t>
            </a:fld>
            <a:endParaRPr lang="en-US"/>
          </a:p>
        </p:txBody>
      </p:sp>
    </p:spTree>
    <p:extLst>
      <p:ext uri="{BB962C8B-B14F-4D97-AF65-F5344CB8AC3E}">
        <p14:creationId xmlns:p14="http://schemas.microsoft.com/office/powerpoint/2010/main" val="3152819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8</a:t>
            </a:fld>
            <a:endParaRPr lang="en-US"/>
          </a:p>
        </p:txBody>
      </p:sp>
    </p:spTree>
    <p:extLst>
      <p:ext uri="{BB962C8B-B14F-4D97-AF65-F5344CB8AC3E}">
        <p14:creationId xmlns:p14="http://schemas.microsoft.com/office/powerpoint/2010/main" val="3422072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9</a:t>
            </a:fld>
            <a:endParaRPr lang="en-US"/>
          </a:p>
        </p:txBody>
      </p:sp>
    </p:spTree>
    <p:extLst>
      <p:ext uri="{BB962C8B-B14F-4D97-AF65-F5344CB8AC3E}">
        <p14:creationId xmlns:p14="http://schemas.microsoft.com/office/powerpoint/2010/main" val="187999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11</a:t>
            </a:fld>
            <a:endParaRPr lang="en-US"/>
          </a:p>
        </p:txBody>
      </p:sp>
    </p:spTree>
    <p:extLst>
      <p:ext uri="{BB962C8B-B14F-4D97-AF65-F5344CB8AC3E}">
        <p14:creationId xmlns:p14="http://schemas.microsoft.com/office/powerpoint/2010/main" val="115966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284-EB9F-CB4C-8A3F-8D30363F0A02}" type="slidenum">
              <a:rPr lang="en-US" smtClean="0"/>
              <a:t>12</a:t>
            </a:fld>
            <a:endParaRPr lang="en-US"/>
          </a:p>
        </p:txBody>
      </p:sp>
    </p:spTree>
    <p:extLst>
      <p:ext uri="{BB962C8B-B14F-4D97-AF65-F5344CB8AC3E}">
        <p14:creationId xmlns:p14="http://schemas.microsoft.com/office/powerpoint/2010/main" val="42573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CCADDB8-2CFD-3148-B553-BC3932F3D823}"/>
              </a:ext>
            </a:extLst>
          </p:cNvPr>
          <p:cNvSpPr>
            <a:spLocks noGrp="1"/>
          </p:cNvSpPr>
          <p:nvPr>
            <p:ph type="ctrTitle"/>
          </p:nvPr>
        </p:nvSpPr>
        <p:spPr>
          <a:xfrm>
            <a:off x="5101388" y="1104075"/>
            <a:ext cx="6288507" cy="2387600"/>
          </a:xfrm>
          <a:prstGeom prst="rect">
            <a:avLst/>
          </a:prstGeom>
        </p:spPr>
        <p:txBody>
          <a:bodyPr anchor="t"/>
          <a:lstStyle>
            <a:lvl1pPr algn="r">
              <a:defRPr sz="4000" b="1" i="0">
                <a:solidFill>
                  <a:srgbClr val="FF9500"/>
                </a:solidFill>
                <a:latin typeface="Montserrat" panose="02000505000000020004" pitchFamily="2" charset="77"/>
              </a:defRPr>
            </a:lvl1pPr>
          </a:lstStyle>
          <a:p>
            <a:r>
              <a:rPr lang="en-US"/>
              <a:t>Click to edit Master title style</a:t>
            </a:r>
          </a:p>
        </p:txBody>
      </p:sp>
      <p:sp>
        <p:nvSpPr>
          <p:cNvPr id="15" name="Subtitle 2">
            <a:extLst>
              <a:ext uri="{FF2B5EF4-FFF2-40B4-BE49-F238E27FC236}">
                <a16:creationId xmlns:a16="http://schemas.microsoft.com/office/drawing/2014/main" id="{CD3AFAC4-BF29-4145-93E6-9F7D2418D21F}"/>
              </a:ext>
            </a:extLst>
          </p:cNvPr>
          <p:cNvSpPr>
            <a:spLocks noGrp="1"/>
          </p:cNvSpPr>
          <p:nvPr>
            <p:ph type="subTitle" idx="1"/>
          </p:nvPr>
        </p:nvSpPr>
        <p:spPr>
          <a:xfrm>
            <a:off x="5101388" y="3912934"/>
            <a:ext cx="6288507" cy="1655762"/>
          </a:xfrm>
        </p:spPr>
        <p:txBody>
          <a:bodyPr/>
          <a:lstStyle>
            <a:lvl1pPr marL="0" indent="0" algn="r">
              <a:buNone/>
              <a:defRPr sz="2400" b="1" i="0">
                <a:solidFill>
                  <a:srgbClr val="7F7F7F"/>
                </a:solidFill>
                <a:latin typeface="Montserrat" panose="02000505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84806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F8B57-E8A6-3D41-9135-54A791509D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0964F-05EC-7F4D-B259-FF61F18648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CA3DB4-31C9-6A4F-B7BD-C1630524A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7E0F7696-5DAA-7442-B09E-115F83308BBB}"/>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Tree>
    <p:extLst>
      <p:ext uri="{BB962C8B-B14F-4D97-AF65-F5344CB8AC3E}">
        <p14:creationId xmlns:p14="http://schemas.microsoft.com/office/powerpoint/2010/main" val="70439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5E22-306D-D24D-A20B-013FF295755E}"/>
              </a:ext>
            </a:extLst>
          </p:cNvPr>
          <p:cNvSpPr>
            <a:spLocks noGrp="1"/>
          </p:cNvSpPr>
          <p:nvPr>
            <p:ph type="title"/>
          </p:nvPr>
        </p:nvSpPr>
        <p:spPr>
          <a:xfrm>
            <a:off x="838200" y="396000"/>
            <a:ext cx="10515600" cy="7482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BB99D3-564F-9148-921E-F9CF7A19E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72C6039-E6D7-BA41-949D-FEB5A5D0482C}"/>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Tree>
    <p:extLst>
      <p:ext uri="{BB962C8B-B14F-4D97-AF65-F5344CB8AC3E}">
        <p14:creationId xmlns:p14="http://schemas.microsoft.com/office/powerpoint/2010/main" val="1170316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5D0426-6117-F749-8039-B80597D4477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DE0D12-9815-AD47-932C-221586C875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8A97979-928A-0442-8508-52AF1FC4A614}"/>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Tree>
    <p:extLst>
      <p:ext uri="{BB962C8B-B14F-4D97-AF65-F5344CB8AC3E}">
        <p14:creationId xmlns:p14="http://schemas.microsoft.com/office/powerpoint/2010/main" val="4250856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34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47B0-1454-3640-BB08-FE534C2E2699}"/>
              </a:ext>
            </a:extLst>
          </p:cNvPr>
          <p:cNvSpPr>
            <a:spLocks noGrp="1"/>
          </p:cNvSpPr>
          <p:nvPr>
            <p:ph type="ctrTitle"/>
          </p:nvPr>
        </p:nvSpPr>
        <p:spPr>
          <a:xfrm>
            <a:off x="1524000" y="1104075"/>
            <a:ext cx="9144000" cy="2387600"/>
          </a:xfrm>
          <a:prstGeom prst="rect">
            <a:avLst/>
          </a:prstGeom>
        </p:spPr>
        <p:txBody>
          <a:bodyPr anchor="b"/>
          <a:lstStyle>
            <a:lvl1pPr algn="ctr">
              <a:defRPr sz="6000" b="1" i="0">
                <a:solidFill>
                  <a:srgbClr val="FF9500"/>
                </a:solidFill>
                <a:latin typeface="Montserrat" panose="0200050500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5A02D31D-502E-AF48-8BEF-56CBA38655B5}"/>
              </a:ext>
            </a:extLst>
          </p:cNvPr>
          <p:cNvSpPr>
            <a:spLocks noGrp="1"/>
          </p:cNvSpPr>
          <p:nvPr>
            <p:ph type="subTitle" idx="1"/>
          </p:nvPr>
        </p:nvSpPr>
        <p:spPr>
          <a:xfrm>
            <a:off x="1524000" y="3912934"/>
            <a:ext cx="9144000" cy="1655762"/>
          </a:xfrm>
        </p:spPr>
        <p:txBody>
          <a:bodyPr/>
          <a:lstStyle>
            <a:lvl1pPr marL="0" indent="0" algn="ctr">
              <a:buNone/>
              <a:defRPr sz="2400" b="1" i="0">
                <a:solidFill>
                  <a:srgbClr val="7F7F7F"/>
                </a:solidFill>
                <a:latin typeface="Montserrat" panose="02000505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59AD7BEA-3693-EB41-B5A3-B57BE698ED8C}"/>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Tree>
    <p:extLst>
      <p:ext uri="{BB962C8B-B14F-4D97-AF65-F5344CB8AC3E}">
        <p14:creationId xmlns:p14="http://schemas.microsoft.com/office/powerpoint/2010/main" val="2035308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70760A-B8EC-E34D-82C8-311053CED61D}"/>
              </a:ext>
            </a:extLst>
          </p:cNvPr>
          <p:cNvSpPr>
            <a:spLocks noGrp="1"/>
          </p:cNvSpPr>
          <p:nvPr>
            <p:ph idx="1"/>
          </p:nvPr>
        </p:nvSpPr>
        <p:spPr/>
        <p:txBody>
          <a:bodyPr/>
          <a:lstStyle>
            <a:lvl1pPr>
              <a:spcBef>
                <a:spcPts val="600"/>
              </a:spcBef>
              <a:defRPr b="0" i="0" kern="0" baseline="0">
                <a:solidFill>
                  <a:srgbClr val="7F7F7F"/>
                </a:solidFill>
                <a:latin typeface="Montserrat Light" pitchFamily="2" charset="77"/>
              </a:defRPr>
            </a:lvl1pPr>
            <a:lvl2pPr>
              <a:spcBef>
                <a:spcPts val="600"/>
              </a:spcBef>
              <a:defRPr b="0" i="0" kern="0" baseline="0">
                <a:solidFill>
                  <a:srgbClr val="7F7F7F"/>
                </a:solidFill>
                <a:latin typeface="Montserrat Light" pitchFamily="2" charset="77"/>
              </a:defRPr>
            </a:lvl2pPr>
            <a:lvl3pPr>
              <a:spcBef>
                <a:spcPts val="600"/>
              </a:spcBef>
              <a:defRPr b="0" i="0" kern="0" baseline="0">
                <a:solidFill>
                  <a:srgbClr val="7F7F7F"/>
                </a:solidFill>
                <a:latin typeface="Montserrat Light" pitchFamily="2" charset="77"/>
              </a:defRPr>
            </a:lvl3pPr>
            <a:lvl4pPr>
              <a:spcBef>
                <a:spcPts val="600"/>
              </a:spcBef>
              <a:defRPr b="0" i="0" kern="0" baseline="0">
                <a:solidFill>
                  <a:srgbClr val="7F7F7F"/>
                </a:solidFill>
                <a:latin typeface="Montserrat Light" pitchFamily="2" charset="77"/>
              </a:defRPr>
            </a:lvl4pPr>
            <a:lvl5pPr>
              <a:spcBef>
                <a:spcPts val="600"/>
              </a:spcBef>
              <a:defRPr b="0" i="0" kern="0" baseline="0">
                <a:solidFill>
                  <a:srgbClr val="7F7F7F"/>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742E6E2-A5B9-BC4A-9092-ED831DEFF9B4}"/>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
        <p:nvSpPr>
          <p:cNvPr id="8" name="Title 1">
            <a:extLst>
              <a:ext uri="{FF2B5EF4-FFF2-40B4-BE49-F238E27FC236}">
                <a16:creationId xmlns:a16="http://schemas.microsoft.com/office/drawing/2014/main" id="{01282408-0C87-6341-9737-5120917A7D04}"/>
              </a:ext>
            </a:extLst>
          </p:cNvPr>
          <p:cNvSpPr>
            <a:spLocks noGrp="1"/>
          </p:cNvSpPr>
          <p:nvPr>
            <p:ph type="title"/>
          </p:nvPr>
        </p:nvSpPr>
        <p:spPr>
          <a:xfrm>
            <a:off x="838200" y="396000"/>
            <a:ext cx="10515600" cy="7482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240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C29B8-F4D0-464D-A666-83378A29F6A2}"/>
              </a:ext>
            </a:extLst>
          </p:cNvPr>
          <p:cNvSpPr>
            <a:spLocks noGrp="1"/>
          </p:cNvSpPr>
          <p:nvPr>
            <p:ph type="title"/>
          </p:nvPr>
        </p:nvSpPr>
        <p:spPr>
          <a:xfrm>
            <a:off x="831850" y="1362266"/>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3F32EC-182F-2143-A57E-E4C143320268}"/>
              </a:ext>
            </a:extLst>
          </p:cNvPr>
          <p:cNvSpPr>
            <a:spLocks noGrp="1"/>
          </p:cNvSpPr>
          <p:nvPr>
            <p:ph type="body" idx="1"/>
          </p:nvPr>
        </p:nvSpPr>
        <p:spPr>
          <a:xfrm>
            <a:off x="831850" y="437000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0E534983-8D37-E649-8D32-66A6762AC05C}"/>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Tree>
    <p:extLst>
      <p:ext uri="{BB962C8B-B14F-4D97-AF65-F5344CB8AC3E}">
        <p14:creationId xmlns:p14="http://schemas.microsoft.com/office/powerpoint/2010/main" val="273802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F4B657-86E0-6F4F-8B7E-70CF1E5BF118}"/>
              </a:ext>
            </a:extLst>
          </p:cNvPr>
          <p:cNvSpPr>
            <a:spLocks noGrp="1"/>
          </p:cNvSpPr>
          <p:nvPr>
            <p:ph sz="half" idx="1"/>
          </p:nvPr>
        </p:nvSpPr>
        <p:spPr>
          <a:xfrm>
            <a:off x="838200" y="13680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4F3A26-8333-8743-8D10-A0B3B626E2F7}"/>
              </a:ext>
            </a:extLst>
          </p:cNvPr>
          <p:cNvSpPr>
            <a:spLocks noGrp="1"/>
          </p:cNvSpPr>
          <p:nvPr>
            <p:ph sz="half" idx="2"/>
          </p:nvPr>
        </p:nvSpPr>
        <p:spPr>
          <a:xfrm>
            <a:off x="6172200" y="13680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D0A0FF6D-0A24-1F4F-9B39-92C97295FA14}"/>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
        <p:nvSpPr>
          <p:cNvPr id="9" name="Title 1">
            <a:extLst>
              <a:ext uri="{FF2B5EF4-FFF2-40B4-BE49-F238E27FC236}">
                <a16:creationId xmlns:a16="http://schemas.microsoft.com/office/drawing/2014/main" id="{2EF276A3-AADB-DE40-8FB2-BE5B93F711BB}"/>
              </a:ext>
            </a:extLst>
          </p:cNvPr>
          <p:cNvSpPr>
            <a:spLocks noGrp="1"/>
          </p:cNvSpPr>
          <p:nvPr>
            <p:ph type="title"/>
          </p:nvPr>
        </p:nvSpPr>
        <p:spPr>
          <a:xfrm>
            <a:off x="838200" y="396000"/>
            <a:ext cx="10515600" cy="7482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2008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1C7FB0-5595-C244-8056-0D1DD91EE766}"/>
              </a:ext>
            </a:extLst>
          </p:cNvPr>
          <p:cNvSpPr>
            <a:spLocks noGrp="1"/>
          </p:cNvSpPr>
          <p:nvPr>
            <p:ph type="body" idx="1"/>
          </p:nvPr>
        </p:nvSpPr>
        <p:spPr>
          <a:xfrm>
            <a:off x="839788" y="1368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DB5C3D-D3F4-5849-A53C-160590D3DBB9}"/>
              </a:ext>
            </a:extLst>
          </p:cNvPr>
          <p:cNvSpPr>
            <a:spLocks noGrp="1"/>
          </p:cNvSpPr>
          <p:nvPr>
            <p:ph sz="half" idx="2"/>
          </p:nvPr>
        </p:nvSpPr>
        <p:spPr>
          <a:xfrm>
            <a:off x="839788" y="228240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938E92-8BC7-BE4E-AF0E-C5DD21DE9EC9}"/>
              </a:ext>
            </a:extLst>
          </p:cNvPr>
          <p:cNvSpPr>
            <a:spLocks noGrp="1"/>
          </p:cNvSpPr>
          <p:nvPr>
            <p:ph type="body" sz="quarter" idx="3"/>
          </p:nvPr>
        </p:nvSpPr>
        <p:spPr>
          <a:xfrm>
            <a:off x="6172200" y="1368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5D755-FDA2-FA4F-8098-AE6DAC5C4AF6}"/>
              </a:ext>
            </a:extLst>
          </p:cNvPr>
          <p:cNvSpPr>
            <a:spLocks noGrp="1"/>
          </p:cNvSpPr>
          <p:nvPr>
            <p:ph sz="quarter" idx="4"/>
          </p:nvPr>
        </p:nvSpPr>
        <p:spPr>
          <a:xfrm>
            <a:off x="6172200" y="228240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2797647-125E-474D-AC48-6F3A5DDA1099}"/>
              </a:ext>
            </a:extLst>
          </p:cNvPr>
          <p:cNvSpPr>
            <a:spLocks noGrp="1"/>
          </p:cNvSpPr>
          <p:nvPr>
            <p:ph type="sldNum" sz="quarter" idx="10"/>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
        <p:nvSpPr>
          <p:cNvPr id="11" name="Title 1">
            <a:extLst>
              <a:ext uri="{FF2B5EF4-FFF2-40B4-BE49-F238E27FC236}">
                <a16:creationId xmlns:a16="http://schemas.microsoft.com/office/drawing/2014/main" id="{7ACA7EBA-28E8-D141-9B1E-10B01E1455D1}"/>
              </a:ext>
            </a:extLst>
          </p:cNvPr>
          <p:cNvSpPr>
            <a:spLocks noGrp="1"/>
          </p:cNvSpPr>
          <p:nvPr>
            <p:ph type="title"/>
          </p:nvPr>
        </p:nvSpPr>
        <p:spPr>
          <a:xfrm>
            <a:off x="838200" y="396000"/>
            <a:ext cx="10515600" cy="7482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58880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E40819-A68A-F24E-A180-90386A1AD71C}"/>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
        <p:nvSpPr>
          <p:cNvPr id="7" name="Title 1">
            <a:extLst>
              <a:ext uri="{FF2B5EF4-FFF2-40B4-BE49-F238E27FC236}">
                <a16:creationId xmlns:a16="http://schemas.microsoft.com/office/drawing/2014/main" id="{C357921C-AE99-7B4F-906D-61AC04FEEE36}"/>
              </a:ext>
            </a:extLst>
          </p:cNvPr>
          <p:cNvSpPr>
            <a:spLocks noGrp="1"/>
          </p:cNvSpPr>
          <p:nvPr>
            <p:ph type="title"/>
          </p:nvPr>
        </p:nvSpPr>
        <p:spPr>
          <a:xfrm>
            <a:off x="838200" y="396000"/>
            <a:ext cx="10515600" cy="7482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51524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05394AC-468B-B841-A736-777AC9BCE225}"/>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Tree>
    <p:extLst>
      <p:ext uri="{BB962C8B-B14F-4D97-AF65-F5344CB8AC3E}">
        <p14:creationId xmlns:p14="http://schemas.microsoft.com/office/powerpoint/2010/main" val="2481454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FE9F-750F-BA44-9B09-C3160EFCF6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205878-CEAF-4F4C-B5D2-F4EBF219DB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3A0F13-DDB2-804C-98FF-965DAEC5D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158CBA64-FE41-4F4C-8AF2-AC6F29005DC1}"/>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spTree>
    <p:extLst>
      <p:ext uri="{BB962C8B-B14F-4D97-AF65-F5344CB8AC3E}">
        <p14:creationId xmlns:p14="http://schemas.microsoft.com/office/powerpoint/2010/main" val="122415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77782C-F207-D340-AD7B-A70061246C2B}"/>
              </a:ext>
            </a:extLst>
          </p:cNvPr>
          <p:cNvSpPr>
            <a:spLocks noGrp="1"/>
          </p:cNvSpPr>
          <p:nvPr>
            <p:ph type="body" idx="1"/>
          </p:nvPr>
        </p:nvSpPr>
        <p:spPr>
          <a:xfrm>
            <a:off x="838200" y="13684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clock&#10;&#10;Description generated with very high confidence">
            <a:extLst>
              <a:ext uri="{FF2B5EF4-FFF2-40B4-BE49-F238E27FC236}">
                <a16:creationId xmlns:a16="http://schemas.microsoft.com/office/drawing/2014/main" id="{D7F120A1-F20B-F745-93F2-A0E730F9F453}"/>
              </a:ext>
            </a:extLst>
          </p:cNvPr>
          <p:cNvPicPr>
            <a:picLocks noChangeAspect="1"/>
          </p:cNvPicPr>
          <p:nvPr userDrawn="1"/>
        </p:nvPicPr>
        <p:blipFill>
          <a:blip r:embed="rId15"/>
          <a:stretch>
            <a:fillRect/>
          </a:stretch>
        </p:blipFill>
        <p:spPr>
          <a:xfrm>
            <a:off x="10938546" y="5907023"/>
            <a:ext cx="1056640" cy="792480"/>
          </a:xfrm>
          <a:prstGeom prst="rect">
            <a:avLst/>
          </a:prstGeom>
        </p:spPr>
      </p:pic>
      <p:sp>
        <p:nvSpPr>
          <p:cNvPr id="10" name="Slide Number Placeholder 5">
            <a:extLst>
              <a:ext uri="{FF2B5EF4-FFF2-40B4-BE49-F238E27FC236}">
                <a16:creationId xmlns:a16="http://schemas.microsoft.com/office/drawing/2014/main" id="{8DFE763C-539A-944A-B4B6-A9BE60CC86ED}"/>
              </a:ext>
            </a:extLst>
          </p:cNvPr>
          <p:cNvSpPr>
            <a:spLocks noGrp="1"/>
          </p:cNvSpPr>
          <p:nvPr>
            <p:ph type="sldNum" sz="quarter" idx="4"/>
          </p:nvPr>
        </p:nvSpPr>
        <p:spPr>
          <a:xfrm>
            <a:off x="5244345" y="6356350"/>
            <a:ext cx="1703311" cy="365125"/>
          </a:xfrm>
          <a:prstGeom prst="rect">
            <a:avLst/>
          </a:prstGeom>
        </p:spPr>
        <p:txBody>
          <a:bodyPr/>
          <a:lstStyle>
            <a:lvl1pPr algn="ctr">
              <a:defRPr b="0" i="0">
                <a:solidFill>
                  <a:srgbClr val="FF9500"/>
                </a:solidFill>
                <a:latin typeface="Montserrat Thin" pitchFamily="2" charset="77"/>
              </a:defRPr>
            </a:lvl1pPr>
          </a:lstStyle>
          <a:p>
            <a:fld id="{012A3A14-669A-4745-B4F4-B565FC1BA26F}" type="slidenum">
              <a:rPr lang="en-US" smtClean="0"/>
              <a:pPr/>
              <a:t>‹#›</a:t>
            </a:fld>
            <a:endParaRPr lang="en-US"/>
          </a:p>
        </p:txBody>
      </p:sp>
      <p:pic>
        <p:nvPicPr>
          <p:cNvPr id="12" name="Picture 11" descr="A picture containing clock&#10;&#10;Description generated with very high confidence">
            <a:extLst>
              <a:ext uri="{FF2B5EF4-FFF2-40B4-BE49-F238E27FC236}">
                <a16:creationId xmlns:a16="http://schemas.microsoft.com/office/drawing/2014/main" id="{A815BF11-BB21-A142-B78C-42EF7BF4EADD}"/>
              </a:ext>
            </a:extLst>
          </p:cNvPr>
          <p:cNvPicPr>
            <a:picLocks noChangeAspect="1"/>
          </p:cNvPicPr>
          <p:nvPr userDrawn="1"/>
        </p:nvPicPr>
        <p:blipFill rotWithShape="1">
          <a:blip r:embed="rId15">
            <a:alphaModFix amt="60000"/>
          </a:blip>
          <a:srcRect l="47414" t="2327" r="26007" b="82908"/>
          <a:stretch/>
        </p:blipFill>
        <p:spPr>
          <a:xfrm>
            <a:off x="-18288" y="5976576"/>
            <a:ext cx="2160000" cy="900000"/>
          </a:xfrm>
          <a:prstGeom prst="rect">
            <a:avLst/>
          </a:prstGeom>
        </p:spPr>
      </p:pic>
      <p:sp>
        <p:nvSpPr>
          <p:cNvPr id="6" name="Slide Number Placeholder 5">
            <a:extLst>
              <a:ext uri="{FF2B5EF4-FFF2-40B4-BE49-F238E27FC236}">
                <a16:creationId xmlns:a16="http://schemas.microsoft.com/office/drawing/2014/main" id="{F100BABD-0B7A-654D-B565-251B148801AB}"/>
              </a:ext>
            </a:extLst>
          </p:cNvPr>
          <p:cNvSpPr txBox="1">
            <a:spLocks/>
          </p:cNvSpPr>
          <p:nvPr userDrawn="1"/>
        </p:nvSpPr>
        <p:spPr>
          <a:xfrm>
            <a:off x="201141" y="6569690"/>
            <a:ext cx="394191" cy="153888"/>
          </a:xfrm>
          <a:prstGeom prst="rect">
            <a:avLst/>
          </a:prstGeom>
          <a:noFill/>
        </p:spPr>
        <p:txBody>
          <a:bodyPr wrap="square" lIns="0" tIns="0" rIns="0" bIns="0" rtlCol="0" anchor="ctr">
            <a:spAutoFit/>
          </a:bodyPr>
          <a:lstStyle>
            <a:defPPr>
              <a:defRPr lang="en-US"/>
            </a:defPPr>
            <a:lvl1pPr marL="0" algn="l" defTabSz="914400" rtl="0" eaLnBrk="1" latinLnBrk="0" hangingPunct="1">
              <a:defRPr lang="en-US" sz="1000" b="0" i="0" kern="1200" smtClean="0">
                <a:solidFill>
                  <a:srgbClr val="7F7F7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3303C8-D390-AF47-993F-DE81F043C1F1}" type="slidenum">
              <a:rPr lang="en-CA" smtClean="0"/>
              <a:pPr/>
              <a:t>‹#›</a:t>
            </a:fld>
            <a:endParaRPr lang="en-CA"/>
          </a:p>
        </p:txBody>
      </p:sp>
      <p:sp>
        <p:nvSpPr>
          <p:cNvPr id="7" name="TextBox 6">
            <a:extLst>
              <a:ext uri="{FF2B5EF4-FFF2-40B4-BE49-F238E27FC236}">
                <a16:creationId xmlns:a16="http://schemas.microsoft.com/office/drawing/2014/main" id="{32B608F7-056A-A144-A0F6-C7FB997CB25E}"/>
              </a:ext>
            </a:extLst>
          </p:cNvPr>
          <p:cNvSpPr txBox="1"/>
          <p:nvPr userDrawn="1"/>
        </p:nvSpPr>
        <p:spPr>
          <a:xfrm>
            <a:off x="635007" y="6538912"/>
            <a:ext cx="923651" cy="215444"/>
          </a:xfrm>
          <a:prstGeom prst="rect">
            <a:avLst/>
          </a:prstGeom>
          <a:noFill/>
        </p:spPr>
        <p:txBody>
          <a:bodyPr wrap="square" rtlCol="0" anchor="ctr" anchorCtr="1">
            <a:noAutofit/>
          </a:bodyPr>
          <a:lstStyle/>
          <a:p>
            <a:r>
              <a:rPr lang="en-US" sz="800" b="1">
                <a:solidFill>
                  <a:schemeClr val="tx1">
                    <a:lumMod val="65000"/>
                    <a:lumOff val="35000"/>
                  </a:schemeClr>
                </a:solidFill>
                <a:latin typeface="Poppins" pitchFamily="2" charset="77"/>
                <a:cs typeface="Poppins" pitchFamily="2" charset="77"/>
              </a:rPr>
              <a:t>CONFIDENTIAL</a:t>
            </a:r>
          </a:p>
        </p:txBody>
      </p:sp>
    </p:spTree>
    <p:extLst>
      <p:ext uri="{BB962C8B-B14F-4D97-AF65-F5344CB8AC3E}">
        <p14:creationId xmlns:p14="http://schemas.microsoft.com/office/powerpoint/2010/main" val="351582251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b="0" i="0" kern="1200">
          <a:solidFill>
            <a:srgbClr val="7F7F7F"/>
          </a:solidFill>
          <a:latin typeface="Montserrat Light" pitchFamily="2" charset="77"/>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rgbClr val="7F7F7F"/>
          </a:solidFill>
          <a:latin typeface="Montserrat Light" pitchFamily="2" charset="77"/>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b="0" i="0" kern="1200">
          <a:solidFill>
            <a:srgbClr val="7F7F7F"/>
          </a:solidFill>
          <a:latin typeface="Montserrat Light" pitchFamily="2" charset="77"/>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b="0" i="0" kern="1200">
          <a:solidFill>
            <a:srgbClr val="7F7F7F"/>
          </a:solidFill>
          <a:latin typeface="Montserrat Light" pitchFamily="2" charset="77"/>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b="0" i="0" kern="1200">
          <a:solidFill>
            <a:srgbClr val="7F7F7F"/>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hyperlink" Target="https://www.sidedrawer.com/sidedrawer-desktop" TargetMode="External"/><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1.jpeg"/><Relationship Id="rId12" Type="http://schemas.openxmlformats.org/officeDocument/2006/relationships/image" Target="../media/image75.png"/><Relationship Id="rId2" Type="http://schemas.openxmlformats.org/officeDocument/2006/relationships/hyperlink" Target="https://www.sidedrawer.com/salesforce-faqs" TargetMode="External"/><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75.png"/><Relationship Id="rId18" Type="http://schemas.openxmlformats.org/officeDocument/2006/relationships/image" Target="../media/image68.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74.png"/><Relationship Id="rId17" Type="http://schemas.openxmlformats.org/officeDocument/2006/relationships/image" Target="../media/image67.png"/><Relationship Id="rId2" Type="http://schemas.openxmlformats.org/officeDocument/2006/relationships/notesSlide" Target="../notesSlides/notesSlide14.xml"/><Relationship Id="rId16"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5" Type="http://schemas.openxmlformats.org/officeDocument/2006/relationships/image" Target="../media/image69.png"/><Relationship Id="rId10" Type="http://schemas.openxmlformats.org/officeDocument/2006/relationships/image" Target="../media/image72.png"/><Relationship Id="rId19" Type="http://schemas.openxmlformats.org/officeDocument/2006/relationships/image" Target="../media/image1.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jpeg"/></Relationships>
</file>

<file path=ppt/slides/_rels/slide2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18" Type="http://schemas.openxmlformats.org/officeDocument/2006/relationships/image" Target="../media/image11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svg"/><Relationship Id="rId2" Type="http://schemas.openxmlformats.org/officeDocument/2006/relationships/notesSlide" Target="../notesSlides/notesSlide21.xml"/><Relationship Id="rId16"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99.jpeg"/><Relationship Id="rId11" Type="http://schemas.openxmlformats.org/officeDocument/2006/relationships/image" Target="../media/image104.svg"/><Relationship Id="rId5" Type="http://schemas.openxmlformats.org/officeDocument/2006/relationships/image" Target="../media/image98.jpeg"/><Relationship Id="rId15" Type="http://schemas.openxmlformats.org/officeDocument/2006/relationships/image" Target="../media/image108.svg"/><Relationship Id="rId10" Type="http://schemas.openxmlformats.org/officeDocument/2006/relationships/image" Target="../media/image103.png"/><Relationship Id="rId19" Type="http://schemas.openxmlformats.org/officeDocument/2006/relationships/image" Target="../media/image112.sv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26.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svg"/><Relationship Id="rId2" Type="http://schemas.openxmlformats.org/officeDocument/2006/relationships/notesSlide" Target="../notesSlides/notesSlide22.xml"/><Relationship Id="rId16" Type="http://schemas.openxmlformats.org/officeDocument/2006/relationships/image" Target="../media/image60.svg"/><Relationship Id="rId1" Type="http://schemas.openxmlformats.org/officeDocument/2006/relationships/slideLayout" Target="../slideLayouts/slideLayout3.xml"/><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59.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 Id="rId14" Type="http://schemas.openxmlformats.org/officeDocument/2006/relationships/image" Target="../media/image124.svg"/></Relationships>
</file>

<file path=ppt/slides/_rels/slide2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svg"/><Relationship Id="rId12"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emf"/><Relationship Id="rId9" Type="http://schemas.openxmlformats.org/officeDocument/2006/relationships/image" Target="../media/image137.png"/></Relationships>
</file>

<file path=ppt/slides/_rels/slide2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svg"/><Relationship Id="rId12" Type="http://schemas.openxmlformats.org/officeDocument/2006/relationships/image" Target="../media/image15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sv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mailto:rclarke@sidedrawerinc.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5.xml"/><Relationship Id="rId16" Type="http://schemas.openxmlformats.org/officeDocument/2006/relationships/image" Target="../media/image23.svg"/><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8.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9" Type="http://schemas.openxmlformats.org/officeDocument/2006/relationships/image" Target="../media/image46.png"/><Relationship Id="rId21" Type="http://schemas.openxmlformats.org/officeDocument/2006/relationships/image" Target="../media/image28.png"/><Relationship Id="rId34" Type="http://schemas.openxmlformats.org/officeDocument/2006/relationships/image" Target="../media/image41.svg"/><Relationship Id="rId42" Type="http://schemas.openxmlformats.org/officeDocument/2006/relationships/image" Target="../media/image49.svg"/><Relationship Id="rId7"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36.png"/><Relationship Id="rId41"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svg"/><Relationship Id="rId32" Type="http://schemas.openxmlformats.org/officeDocument/2006/relationships/image" Target="../media/image39.svg"/><Relationship Id="rId37" Type="http://schemas.openxmlformats.org/officeDocument/2006/relationships/image" Target="../media/image44.png"/><Relationship Id="rId40" Type="http://schemas.openxmlformats.org/officeDocument/2006/relationships/image" Target="../media/image47.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svg"/><Relationship Id="rId36" Type="http://schemas.openxmlformats.org/officeDocument/2006/relationships/image" Target="../media/image43.svg"/><Relationship Id="rId10" Type="http://schemas.openxmlformats.org/officeDocument/2006/relationships/image" Target="../media/image17.sv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 Id="rId30" Type="http://schemas.openxmlformats.org/officeDocument/2006/relationships/image" Target="../media/image37.svg"/><Relationship Id="rId35" Type="http://schemas.openxmlformats.org/officeDocument/2006/relationships/image" Target="../media/image42.png"/><Relationship Id="rId8" Type="http://schemas.openxmlformats.org/officeDocument/2006/relationships/image" Target="../media/image15.svg"/><Relationship Id="rId3"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23.svg"/><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ad, outdoor, toy&#10;&#10;Description automatically generated">
            <a:extLst>
              <a:ext uri="{FF2B5EF4-FFF2-40B4-BE49-F238E27FC236}">
                <a16:creationId xmlns:a16="http://schemas.microsoft.com/office/drawing/2014/main" id="{7A539434-80E7-8BCD-9526-A77FBE450BAF}"/>
              </a:ext>
            </a:extLst>
          </p:cNvPr>
          <p:cNvPicPr>
            <a:picLocks noChangeAspect="1"/>
          </p:cNvPicPr>
          <p:nvPr/>
        </p:nvPicPr>
        <p:blipFill>
          <a:blip r:embed="rId3"/>
          <a:stretch>
            <a:fillRect/>
          </a:stretch>
        </p:blipFill>
        <p:spPr>
          <a:xfrm>
            <a:off x="0" y="6349"/>
            <a:ext cx="12293600" cy="6902343"/>
          </a:xfrm>
          <a:prstGeom prst="rect">
            <a:avLst/>
          </a:prstGeom>
        </p:spPr>
      </p:pic>
      <p:sp>
        <p:nvSpPr>
          <p:cNvPr id="9" name="object 7">
            <a:extLst>
              <a:ext uri="{FF2B5EF4-FFF2-40B4-BE49-F238E27FC236}">
                <a16:creationId xmlns:a16="http://schemas.microsoft.com/office/drawing/2014/main" id="{6185C99D-FAEE-1A4B-9072-7C9743A928E0}"/>
              </a:ext>
            </a:extLst>
          </p:cNvPr>
          <p:cNvSpPr/>
          <p:nvPr/>
        </p:nvSpPr>
        <p:spPr>
          <a:xfrm flipV="1">
            <a:off x="7445150" y="4982893"/>
            <a:ext cx="4000514" cy="45719"/>
          </a:xfrm>
          <a:custGeom>
            <a:avLst/>
            <a:gdLst/>
            <a:ahLst/>
            <a:cxnLst/>
            <a:rect l="l" t="t" r="r" b="b"/>
            <a:pathLst>
              <a:path w="11628755" h="30479">
                <a:moveTo>
                  <a:pt x="0" y="30423"/>
                </a:moveTo>
                <a:lnTo>
                  <a:pt x="11628619" y="0"/>
                </a:lnTo>
              </a:path>
            </a:pathLst>
          </a:custGeom>
          <a:ln w="31750">
            <a:solidFill>
              <a:schemeClr val="bg1"/>
            </a:solidFill>
          </a:ln>
        </p:spPr>
        <p:txBody>
          <a:bodyPr wrap="square" lIns="0" tIns="0" rIns="0" bIns="0" rtlCol="0"/>
          <a:lstStyle/>
          <a:p>
            <a:endParaRPr/>
          </a:p>
        </p:txBody>
      </p:sp>
      <p:sp>
        <p:nvSpPr>
          <p:cNvPr id="17" name="Title 5">
            <a:extLst>
              <a:ext uri="{FF2B5EF4-FFF2-40B4-BE49-F238E27FC236}">
                <a16:creationId xmlns:a16="http://schemas.microsoft.com/office/drawing/2014/main" id="{906CEBBB-6F89-7B4B-8C5F-540177EEB886}"/>
              </a:ext>
            </a:extLst>
          </p:cNvPr>
          <p:cNvSpPr txBox="1">
            <a:spLocks/>
          </p:cNvSpPr>
          <p:nvPr/>
        </p:nvSpPr>
        <p:spPr>
          <a:xfrm>
            <a:off x="7024914" y="2914640"/>
            <a:ext cx="4518673" cy="1919481"/>
          </a:xfrm>
          <a:prstGeom prst="rect">
            <a:avLst/>
          </a:prstGeom>
        </p:spPr>
        <p:txBody>
          <a:bodyPr anchor="t"/>
          <a:lstStyle>
            <a:lvl1pPr algn="r" defTabSz="914400" rtl="0" eaLnBrk="1" latinLnBrk="0" hangingPunct="1">
              <a:lnSpc>
                <a:spcPct val="90000"/>
              </a:lnSpc>
              <a:spcBef>
                <a:spcPct val="0"/>
              </a:spcBef>
              <a:buNone/>
              <a:defRPr lang="en-US" sz="4000" b="1" i="0" kern="1200">
                <a:solidFill>
                  <a:srgbClr val="FF9500"/>
                </a:solidFill>
                <a:latin typeface="Montserrat" panose="02000505000000020004" pitchFamily="2" charset="77"/>
                <a:ea typeface="+mj-ea"/>
                <a:cs typeface="+mj-cs"/>
              </a:defRPr>
            </a:lvl1pPr>
          </a:lstStyle>
          <a:p>
            <a:endParaRPr lang="en-CA" dirty="0">
              <a:solidFill>
                <a:schemeClr val="bg1"/>
              </a:solidFill>
            </a:endParaRPr>
          </a:p>
          <a:p>
            <a:r>
              <a:rPr lang="en-CA" dirty="0">
                <a:solidFill>
                  <a:schemeClr val="bg1"/>
                </a:solidFill>
              </a:rPr>
              <a:t>Collaborative Digital Vault</a:t>
            </a:r>
          </a:p>
        </p:txBody>
      </p:sp>
      <p:pic>
        <p:nvPicPr>
          <p:cNvPr id="10" name="Picture 9" descr="Text&#10;&#10;Description automatically generated with medium confidence">
            <a:extLst>
              <a:ext uri="{FF2B5EF4-FFF2-40B4-BE49-F238E27FC236}">
                <a16:creationId xmlns:a16="http://schemas.microsoft.com/office/drawing/2014/main" id="{DC8DC568-8F87-5479-F39F-B64525DCA5DB}"/>
              </a:ext>
            </a:extLst>
          </p:cNvPr>
          <p:cNvPicPr>
            <a:picLocks noChangeAspect="1"/>
          </p:cNvPicPr>
          <p:nvPr/>
        </p:nvPicPr>
        <p:blipFill>
          <a:blip r:embed="rId4"/>
          <a:stretch>
            <a:fillRect/>
          </a:stretch>
        </p:blipFill>
        <p:spPr>
          <a:xfrm>
            <a:off x="9108281" y="469941"/>
            <a:ext cx="2294519" cy="1720889"/>
          </a:xfrm>
          <a:prstGeom prst="rect">
            <a:avLst/>
          </a:prstGeom>
        </p:spPr>
      </p:pic>
    </p:spTree>
    <p:extLst>
      <p:ext uri="{BB962C8B-B14F-4D97-AF65-F5344CB8AC3E}">
        <p14:creationId xmlns:p14="http://schemas.microsoft.com/office/powerpoint/2010/main" val="1707206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33C1AD-A378-4F41-80D4-F8DDA521CA66}"/>
              </a:ext>
            </a:extLst>
          </p:cNvPr>
          <p:cNvSpPr>
            <a:spLocks noGrp="1"/>
          </p:cNvSpPr>
          <p:nvPr>
            <p:ph type="title"/>
          </p:nvPr>
        </p:nvSpPr>
        <p:spPr>
          <a:xfrm>
            <a:off x="838200" y="365126"/>
            <a:ext cx="10515600" cy="878884"/>
          </a:xfrm>
        </p:spPr>
        <p:txBody>
          <a:bodyPr/>
          <a:lstStyle/>
          <a:p>
            <a:r>
              <a:rPr lang="en-CA" dirty="0"/>
              <a:t>What is SideDrawer?</a:t>
            </a:r>
            <a:endParaRPr lang="en-US" dirty="0"/>
          </a:p>
        </p:txBody>
      </p:sp>
      <p:pic>
        <p:nvPicPr>
          <p:cNvPr id="12" name="Graphic 11">
            <a:extLst>
              <a:ext uri="{FF2B5EF4-FFF2-40B4-BE49-F238E27FC236}">
                <a16:creationId xmlns:a16="http://schemas.microsoft.com/office/drawing/2014/main" id="{63F2269C-8D5D-2F50-7F04-F3D27C5211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642" y="1977068"/>
            <a:ext cx="1205280" cy="1205280"/>
          </a:xfrm>
          <a:prstGeom prst="rect">
            <a:avLst/>
          </a:prstGeom>
        </p:spPr>
      </p:pic>
      <p:pic>
        <p:nvPicPr>
          <p:cNvPr id="18" name="Graphic 17">
            <a:extLst>
              <a:ext uri="{FF2B5EF4-FFF2-40B4-BE49-F238E27FC236}">
                <a16:creationId xmlns:a16="http://schemas.microsoft.com/office/drawing/2014/main" id="{C248E9D2-0767-FD00-A748-DD56CCC0CA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26320" y="1907203"/>
            <a:ext cx="1339200" cy="1339200"/>
          </a:xfrm>
          <a:prstGeom prst="rect">
            <a:avLst/>
          </a:prstGeom>
        </p:spPr>
      </p:pic>
      <p:sp>
        <p:nvSpPr>
          <p:cNvPr id="20" name="TextBox 19">
            <a:extLst>
              <a:ext uri="{FF2B5EF4-FFF2-40B4-BE49-F238E27FC236}">
                <a16:creationId xmlns:a16="http://schemas.microsoft.com/office/drawing/2014/main" id="{6285AEAE-D0D4-4F5D-6F82-7BD5DEC0A645}"/>
              </a:ext>
            </a:extLst>
          </p:cNvPr>
          <p:cNvSpPr txBox="1"/>
          <p:nvPr/>
        </p:nvSpPr>
        <p:spPr>
          <a:xfrm>
            <a:off x="328788" y="3567383"/>
            <a:ext cx="2354900" cy="943913"/>
          </a:xfrm>
          <a:prstGeom prst="rect">
            <a:avLst/>
          </a:prstGeom>
          <a:noFill/>
        </p:spPr>
        <p:txBody>
          <a:bodyPr wrap="square">
            <a:spAutoFit/>
          </a:bodyPr>
          <a:lstStyle/>
          <a:p>
            <a:pPr algn="ctr">
              <a:lnSpc>
                <a:spcPct val="120000"/>
              </a:lnSpc>
              <a:buClr>
                <a:srgbClr val="FF9500"/>
              </a:buClr>
            </a:pPr>
            <a:r>
              <a:rPr lang="en-CA" sz="2400" dirty="0">
                <a:solidFill>
                  <a:schemeClr val="tx1">
                    <a:lumMod val="75000"/>
                    <a:lumOff val="25000"/>
                  </a:schemeClr>
                </a:solidFill>
                <a:latin typeface="Montserrat Light" pitchFamily="2" charset="77"/>
                <a:cs typeface="Poppins" pitchFamily="2" charset="77"/>
              </a:rPr>
              <a:t>2 way data &amp; file exchange</a:t>
            </a:r>
          </a:p>
        </p:txBody>
      </p:sp>
      <p:sp>
        <p:nvSpPr>
          <p:cNvPr id="21" name="TextBox 20">
            <a:extLst>
              <a:ext uri="{FF2B5EF4-FFF2-40B4-BE49-F238E27FC236}">
                <a16:creationId xmlns:a16="http://schemas.microsoft.com/office/drawing/2014/main" id="{1DC5357D-5244-B135-1E87-75DB18B45764}"/>
              </a:ext>
            </a:extLst>
          </p:cNvPr>
          <p:cNvSpPr txBox="1"/>
          <p:nvPr/>
        </p:nvSpPr>
        <p:spPr>
          <a:xfrm>
            <a:off x="3320815" y="3559442"/>
            <a:ext cx="2431890" cy="943913"/>
          </a:xfrm>
          <a:prstGeom prst="rect">
            <a:avLst/>
          </a:prstGeom>
          <a:noFill/>
        </p:spPr>
        <p:txBody>
          <a:bodyPr wrap="square">
            <a:spAutoFit/>
          </a:bodyPr>
          <a:lstStyle/>
          <a:p>
            <a:pPr algn="ctr">
              <a:lnSpc>
                <a:spcPct val="120000"/>
              </a:lnSpc>
              <a:buClr>
                <a:srgbClr val="FF9500"/>
              </a:buClr>
            </a:pPr>
            <a:r>
              <a:rPr lang="en-CA" sz="2400" dirty="0">
                <a:solidFill>
                  <a:schemeClr val="tx1">
                    <a:lumMod val="75000"/>
                    <a:lumOff val="25000"/>
                  </a:schemeClr>
                </a:solidFill>
                <a:latin typeface="Montserrat Light" pitchFamily="2" charset="77"/>
                <a:cs typeface="Poppins" pitchFamily="2" charset="77"/>
              </a:rPr>
              <a:t>Productivity workflows</a:t>
            </a:r>
          </a:p>
        </p:txBody>
      </p:sp>
      <p:sp>
        <p:nvSpPr>
          <p:cNvPr id="22" name="TextBox 21">
            <a:extLst>
              <a:ext uri="{FF2B5EF4-FFF2-40B4-BE49-F238E27FC236}">
                <a16:creationId xmlns:a16="http://schemas.microsoft.com/office/drawing/2014/main" id="{821EB50E-109B-1E8D-9DC1-92811D161EF0}"/>
              </a:ext>
            </a:extLst>
          </p:cNvPr>
          <p:cNvSpPr txBox="1"/>
          <p:nvPr/>
        </p:nvSpPr>
        <p:spPr>
          <a:xfrm>
            <a:off x="6350395" y="3624082"/>
            <a:ext cx="2431890" cy="960263"/>
          </a:xfrm>
          <a:prstGeom prst="rect">
            <a:avLst/>
          </a:prstGeom>
          <a:noFill/>
        </p:spPr>
        <p:txBody>
          <a:bodyPr wrap="square">
            <a:spAutoFit/>
          </a:bodyPr>
          <a:lstStyle/>
          <a:p>
            <a:pPr algn="ctr">
              <a:lnSpc>
                <a:spcPct val="120000"/>
              </a:lnSpc>
              <a:buClr>
                <a:srgbClr val="FF9500"/>
              </a:buClr>
            </a:pPr>
            <a:r>
              <a:rPr lang="en-CA" sz="2400" dirty="0">
                <a:solidFill>
                  <a:schemeClr val="tx1">
                    <a:lumMod val="75000"/>
                    <a:lumOff val="25000"/>
                  </a:schemeClr>
                </a:solidFill>
                <a:latin typeface="Montserrat Light" pitchFamily="2" charset="77"/>
                <a:cs typeface="Poppins" pitchFamily="2" charset="77"/>
              </a:rPr>
              <a:t>Security is top priority</a:t>
            </a:r>
          </a:p>
        </p:txBody>
      </p:sp>
      <p:sp>
        <p:nvSpPr>
          <p:cNvPr id="23" name="TextBox 22">
            <a:extLst>
              <a:ext uri="{FF2B5EF4-FFF2-40B4-BE49-F238E27FC236}">
                <a16:creationId xmlns:a16="http://schemas.microsoft.com/office/drawing/2014/main" id="{A589F262-BB13-302A-312F-1927E679C6E4}"/>
              </a:ext>
            </a:extLst>
          </p:cNvPr>
          <p:cNvSpPr txBox="1"/>
          <p:nvPr/>
        </p:nvSpPr>
        <p:spPr>
          <a:xfrm>
            <a:off x="9379975" y="3624082"/>
            <a:ext cx="2431890" cy="960263"/>
          </a:xfrm>
          <a:prstGeom prst="rect">
            <a:avLst/>
          </a:prstGeom>
          <a:noFill/>
        </p:spPr>
        <p:txBody>
          <a:bodyPr wrap="square">
            <a:spAutoFit/>
          </a:bodyPr>
          <a:lstStyle/>
          <a:p>
            <a:pPr algn="ctr">
              <a:lnSpc>
                <a:spcPct val="120000"/>
              </a:lnSpc>
              <a:buClr>
                <a:srgbClr val="FF9500"/>
              </a:buClr>
            </a:pPr>
            <a:r>
              <a:rPr lang="en-CA" sz="2400" dirty="0">
                <a:solidFill>
                  <a:schemeClr val="tx1">
                    <a:lumMod val="75000"/>
                    <a:lumOff val="25000"/>
                  </a:schemeClr>
                </a:solidFill>
                <a:latin typeface="Montserrat Light" pitchFamily="2" charset="77"/>
                <a:cs typeface="Poppins" pitchFamily="2" charset="77"/>
              </a:rPr>
              <a:t>Intuitive user experience</a:t>
            </a:r>
          </a:p>
        </p:txBody>
      </p:sp>
      <p:pic>
        <p:nvPicPr>
          <p:cNvPr id="25" name="Graphic 24">
            <a:extLst>
              <a:ext uri="{FF2B5EF4-FFF2-40B4-BE49-F238E27FC236}">
                <a16:creationId xmlns:a16="http://schemas.microsoft.com/office/drawing/2014/main" id="{5A7CAEBA-6402-D10E-B29F-8BB69178C1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1238" y="2122793"/>
            <a:ext cx="990000" cy="990000"/>
          </a:xfrm>
          <a:prstGeom prst="rect">
            <a:avLst/>
          </a:prstGeom>
        </p:spPr>
      </p:pic>
      <p:pic>
        <p:nvPicPr>
          <p:cNvPr id="29" name="Graphic 28">
            <a:extLst>
              <a:ext uri="{FF2B5EF4-FFF2-40B4-BE49-F238E27FC236}">
                <a16:creationId xmlns:a16="http://schemas.microsoft.com/office/drawing/2014/main" id="{BFD49BDD-1A64-BB5E-08E5-F16EC816B3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18010" y="2122793"/>
            <a:ext cx="1237500" cy="990000"/>
          </a:xfrm>
          <a:prstGeom prst="rect">
            <a:avLst/>
          </a:prstGeom>
        </p:spPr>
      </p:pic>
    </p:spTree>
    <p:extLst>
      <p:ext uri="{BB962C8B-B14F-4D97-AF65-F5344CB8AC3E}">
        <p14:creationId xmlns:p14="http://schemas.microsoft.com/office/powerpoint/2010/main" val="607661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F3371DE9-3624-EFA7-9BB5-686BED84D4B7}"/>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dirty="0"/>
              <a:t>3 consistent problems we solve</a:t>
            </a:r>
          </a:p>
        </p:txBody>
      </p:sp>
      <p:sp>
        <p:nvSpPr>
          <p:cNvPr id="17" name="TextBox 16">
            <a:extLst>
              <a:ext uri="{FF2B5EF4-FFF2-40B4-BE49-F238E27FC236}">
                <a16:creationId xmlns:a16="http://schemas.microsoft.com/office/drawing/2014/main" id="{93A755A8-6314-1655-E528-586D1A5A4C3F}"/>
              </a:ext>
            </a:extLst>
          </p:cNvPr>
          <p:cNvSpPr txBox="1"/>
          <p:nvPr/>
        </p:nvSpPr>
        <p:spPr>
          <a:xfrm>
            <a:off x="838200" y="1839011"/>
            <a:ext cx="2900680" cy="923330"/>
          </a:xfrm>
          <a:prstGeom prst="rect">
            <a:avLst/>
          </a:prstGeom>
          <a:noFill/>
        </p:spPr>
        <p:txBody>
          <a:bodyPr wrap="square" rtlCol="0">
            <a:spAutoFit/>
          </a:bodyPr>
          <a:lstStyle/>
          <a:p>
            <a:r>
              <a:rPr lang="en-US" dirty="0">
                <a:solidFill>
                  <a:schemeClr val="tx1">
                    <a:lumMod val="75000"/>
                    <a:lumOff val="25000"/>
                  </a:schemeClr>
                </a:solidFill>
                <a:latin typeface="Montserrat Light" pitchFamily="2" charset="77"/>
              </a:rPr>
              <a:t>I want to save time exchanging information with my clients</a:t>
            </a:r>
          </a:p>
        </p:txBody>
      </p:sp>
      <p:sp>
        <p:nvSpPr>
          <p:cNvPr id="18" name="TextBox 17">
            <a:extLst>
              <a:ext uri="{FF2B5EF4-FFF2-40B4-BE49-F238E27FC236}">
                <a16:creationId xmlns:a16="http://schemas.microsoft.com/office/drawing/2014/main" id="{D44534A2-5767-80C2-3330-585CD2DBD365}"/>
              </a:ext>
            </a:extLst>
          </p:cNvPr>
          <p:cNvSpPr txBox="1"/>
          <p:nvPr/>
        </p:nvSpPr>
        <p:spPr>
          <a:xfrm>
            <a:off x="6970743" y="1796517"/>
            <a:ext cx="2488367" cy="861774"/>
          </a:xfrm>
          <a:prstGeom prst="rect">
            <a:avLst/>
          </a:prstGeom>
          <a:noFill/>
        </p:spPr>
        <p:txBody>
          <a:bodyPr wrap="square" rtlCol="0">
            <a:spAutoFit/>
          </a:bodyPr>
          <a:lstStyle/>
          <a:p>
            <a:r>
              <a:rPr lang="en-US" sz="5000" dirty="0">
                <a:solidFill>
                  <a:srgbClr val="FF9500"/>
                </a:solidFill>
                <a:latin typeface="Montserrat Light" pitchFamily="2" charset="77"/>
              </a:rPr>
              <a:t>65</a:t>
            </a:r>
            <a:r>
              <a:rPr lang="en-US" sz="3500" dirty="0">
                <a:solidFill>
                  <a:srgbClr val="FF9500"/>
                </a:solidFill>
                <a:latin typeface="Montserrat Light" pitchFamily="2" charset="77"/>
              </a:rPr>
              <a:t>%</a:t>
            </a:r>
          </a:p>
        </p:txBody>
      </p:sp>
      <p:sp>
        <p:nvSpPr>
          <p:cNvPr id="19" name="TextBox 18">
            <a:extLst>
              <a:ext uri="{FF2B5EF4-FFF2-40B4-BE49-F238E27FC236}">
                <a16:creationId xmlns:a16="http://schemas.microsoft.com/office/drawing/2014/main" id="{BC44E43B-C028-708C-5766-4CC519C92027}"/>
              </a:ext>
            </a:extLst>
          </p:cNvPr>
          <p:cNvSpPr txBox="1"/>
          <p:nvPr/>
        </p:nvSpPr>
        <p:spPr>
          <a:xfrm>
            <a:off x="8711468" y="1904238"/>
            <a:ext cx="2992852" cy="646331"/>
          </a:xfrm>
          <a:prstGeom prst="rect">
            <a:avLst/>
          </a:prstGeom>
          <a:noFill/>
        </p:spPr>
        <p:txBody>
          <a:bodyPr wrap="square" rtlCol="0">
            <a:spAutoFit/>
          </a:bodyPr>
          <a:lstStyle/>
          <a:p>
            <a:r>
              <a:rPr lang="en-US" dirty="0">
                <a:solidFill>
                  <a:schemeClr val="tx1">
                    <a:lumMod val="75000"/>
                    <a:lumOff val="25000"/>
                  </a:schemeClr>
                </a:solidFill>
                <a:latin typeface="Montserrat Light" pitchFamily="2" charset="77"/>
              </a:rPr>
              <a:t>Reduction in doc admin time (approx. 250 hours)</a:t>
            </a:r>
          </a:p>
        </p:txBody>
      </p:sp>
      <p:sp>
        <p:nvSpPr>
          <p:cNvPr id="20" name="Right Arrow 19">
            <a:extLst>
              <a:ext uri="{FF2B5EF4-FFF2-40B4-BE49-F238E27FC236}">
                <a16:creationId xmlns:a16="http://schemas.microsoft.com/office/drawing/2014/main" id="{04F5D96D-6C2D-DFEE-9BA7-4058F17C2851}"/>
              </a:ext>
            </a:extLst>
          </p:cNvPr>
          <p:cNvSpPr/>
          <p:nvPr/>
        </p:nvSpPr>
        <p:spPr>
          <a:xfrm>
            <a:off x="4242291" y="2034363"/>
            <a:ext cx="2225040" cy="386080"/>
          </a:xfrm>
          <a:prstGeom prst="rightArrow">
            <a:avLst/>
          </a:prstGeom>
          <a:solidFill>
            <a:schemeClr val="bg1"/>
          </a:solidFill>
          <a:ln>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CFA52E-F2E7-6F58-84A2-3F6377A7DA11}"/>
              </a:ext>
            </a:extLst>
          </p:cNvPr>
          <p:cNvSpPr txBox="1"/>
          <p:nvPr/>
        </p:nvSpPr>
        <p:spPr>
          <a:xfrm>
            <a:off x="6970743" y="2948916"/>
            <a:ext cx="2488367" cy="861774"/>
          </a:xfrm>
          <a:prstGeom prst="rect">
            <a:avLst/>
          </a:prstGeom>
          <a:noFill/>
        </p:spPr>
        <p:txBody>
          <a:bodyPr wrap="square" rtlCol="0">
            <a:spAutoFit/>
          </a:bodyPr>
          <a:lstStyle/>
          <a:p>
            <a:r>
              <a:rPr lang="en-US" sz="5000" dirty="0">
                <a:solidFill>
                  <a:srgbClr val="FF9500"/>
                </a:solidFill>
                <a:latin typeface="Montserrat Light" pitchFamily="2" charset="77"/>
              </a:rPr>
              <a:t>3-5</a:t>
            </a:r>
            <a:r>
              <a:rPr lang="en-US" sz="3500" dirty="0">
                <a:solidFill>
                  <a:srgbClr val="FF9500"/>
                </a:solidFill>
                <a:latin typeface="Montserrat Light" pitchFamily="2" charset="77"/>
              </a:rPr>
              <a:t>x</a:t>
            </a:r>
          </a:p>
        </p:txBody>
      </p:sp>
      <p:sp>
        <p:nvSpPr>
          <p:cNvPr id="22" name="TextBox 21">
            <a:extLst>
              <a:ext uri="{FF2B5EF4-FFF2-40B4-BE49-F238E27FC236}">
                <a16:creationId xmlns:a16="http://schemas.microsoft.com/office/drawing/2014/main" id="{0443D6DA-8125-6946-5E9F-A21AFCCA8CB8}"/>
              </a:ext>
            </a:extLst>
          </p:cNvPr>
          <p:cNvSpPr txBox="1"/>
          <p:nvPr/>
        </p:nvSpPr>
        <p:spPr>
          <a:xfrm>
            <a:off x="8711468" y="3053036"/>
            <a:ext cx="3256280" cy="646331"/>
          </a:xfrm>
          <a:prstGeom prst="rect">
            <a:avLst/>
          </a:prstGeom>
          <a:noFill/>
        </p:spPr>
        <p:txBody>
          <a:bodyPr wrap="square" rtlCol="0">
            <a:spAutoFit/>
          </a:bodyPr>
          <a:lstStyle/>
          <a:p>
            <a:r>
              <a:rPr lang="en-US" dirty="0">
                <a:solidFill>
                  <a:schemeClr val="tx1">
                    <a:lumMod val="75000"/>
                    <a:lumOff val="25000"/>
                  </a:schemeClr>
                </a:solidFill>
                <a:latin typeface="Montserrat Light" pitchFamily="2" charset="77"/>
              </a:rPr>
              <a:t>Faster client response due to intuitive experience</a:t>
            </a:r>
          </a:p>
        </p:txBody>
      </p:sp>
      <p:sp>
        <p:nvSpPr>
          <p:cNvPr id="23" name="TextBox 22">
            <a:extLst>
              <a:ext uri="{FF2B5EF4-FFF2-40B4-BE49-F238E27FC236}">
                <a16:creationId xmlns:a16="http://schemas.microsoft.com/office/drawing/2014/main" id="{A9DA2971-3978-7BB1-3947-83E4069D1A50}"/>
              </a:ext>
            </a:extLst>
          </p:cNvPr>
          <p:cNvSpPr txBox="1"/>
          <p:nvPr/>
        </p:nvSpPr>
        <p:spPr>
          <a:xfrm>
            <a:off x="838200" y="2967335"/>
            <a:ext cx="3256280" cy="923330"/>
          </a:xfrm>
          <a:prstGeom prst="rect">
            <a:avLst/>
          </a:prstGeom>
          <a:noFill/>
        </p:spPr>
        <p:txBody>
          <a:bodyPr wrap="square" rtlCol="0">
            <a:spAutoFit/>
          </a:bodyPr>
          <a:lstStyle/>
          <a:p>
            <a:r>
              <a:rPr lang="en-US" dirty="0">
                <a:solidFill>
                  <a:schemeClr val="tx1">
                    <a:lumMod val="75000"/>
                    <a:lumOff val="25000"/>
                  </a:schemeClr>
                </a:solidFill>
                <a:latin typeface="Montserrat Light" pitchFamily="2" charset="77"/>
              </a:rPr>
              <a:t>I want to streamline the data and document collection process</a:t>
            </a:r>
          </a:p>
        </p:txBody>
      </p:sp>
      <p:sp>
        <p:nvSpPr>
          <p:cNvPr id="24" name="Right Arrow 23">
            <a:extLst>
              <a:ext uri="{FF2B5EF4-FFF2-40B4-BE49-F238E27FC236}">
                <a16:creationId xmlns:a16="http://schemas.microsoft.com/office/drawing/2014/main" id="{A425E4D8-6A2A-9BD6-3787-8C0DA6B9AE71}"/>
              </a:ext>
            </a:extLst>
          </p:cNvPr>
          <p:cNvSpPr/>
          <p:nvPr/>
        </p:nvSpPr>
        <p:spPr>
          <a:xfrm>
            <a:off x="4242291" y="3235960"/>
            <a:ext cx="2225040" cy="386080"/>
          </a:xfrm>
          <a:prstGeom prst="rightArrow">
            <a:avLst/>
          </a:prstGeom>
          <a:solidFill>
            <a:schemeClr val="bg1"/>
          </a:solidFill>
          <a:ln>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67ADC03-D15B-57B5-A1C8-F9875C7C89D7}"/>
              </a:ext>
            </a:extLst>
          </p:cNvPr>
          <p:cNvSpPr txBox="1"/>
          <p:nvPr/>
        </p:nvSpPr>
        <p:spPr>
          <a:xfrm>
            <a:off x="838200" y="4135782"/>
            <a:ext cx="3256280" cy="923330"/>
          </a:xfrm>
          <a:prstGeom prst="rect">
            <a:avLst/>
          </a:prstGeom>
          <a:noFill/>
        </p:spPr>
        <p:txBody>
          <a:bodyPr wrap="square" rtlCol="0">
            <a:spAutoFit/>
          </a:bodyPr>
          <a:lstStyle/>
          <a:p>
            <a:r>
              <a:rPr lang="en-US" dirty="0">
                <a:solidFill>
                  <a:schemeClr val="tx1">
                    <a:lumMod val="75000"/>
                    <a:lumOff val="25000"/>
                  </a:schemeClr>
                </a:solidFill>
                <a:latin typeface="Montserrat Light" pitchFamily="2" charset="77"/>
              </a:rPr>
              <a:t>I want to reduce the cyber risk for my practice and liability to my clients</a:t>
            </a:r>
          </a:p>
        </p:txBody>
      </p:sp>
      <p:sp>
        <p:nvSpPr>
          <p:cNvPr id="27" name="Right Arrow 26">
            <a:extLst>
              <a:ext uri="{FF2B5EF4-FFF2-40B4-BE49-F238E27FC236}">
                <a16:creationId xmlns:a16="http://schemas.microsoft.com/office/drawing/2014/main" id="{A5E27EAC-0F05-F720-8BF9-4A962716B684}"/>
              </a:ext>
            </a:extLst>
          </p:cNvPr>
          <p:cNvSpPr/>
          <p:nvPr/>
        </p:nvSpPr>
        <p:spPr>
          <a:xfrm>
            <a:off x="4242291" y="4387174"/>
            <a:ext cx="2225040" cy="386080"/>
          </a:xfrm>
          <a:prstGeom prst="rightArrow">
            <a:avLst/>
          </a:prstGeom>
          <a:solidFill>
            <a:schemeClr val="bg1"/>
          </a:solidFill>
          <a:ln>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9BA073-9729-96FF-695D-3C33CD10DE53}"/>
              </a:ext>
            </a:extLst>
          </p:cNvPr>
          <p:cNvSpPr txBox="1"/>
          <p:nvPr/>
        </p:nvSpPr>
        <p:spPr>
          <a:xfrm>
            <a:off x="6896417" y="4135782"/>
            <a:ext cx="2488367" cy="861774"/>
          </a:xfrm>
          <a:prstGeom prst="rect">
            <a:avLst/>
          </a:prstGeom>
          <a:noFill/>
        </p:spPr>
        <p:txBody>
          <a:bodyPr wrap="square" rtlCol="0">
            <a:spAutoFit/>
          </a:bodyPr>
          <a:lstStyle/>
          <a:p>
            <a:r>
              <a:rPr lang="en-US" sz="5000" dirty="0">
                <a:solidFill>
                  <a:srgbClr val="FF9500"/>
                </a:solidFill>
                <a:latin typeface="Montserrat Light" pitchFamily="2" charset="77"/>
              </a:rPr>
              <a:t>100</a:t>
            </a:r>
            <a:r>
              <a:rPr lang="en-US" sz="3500" dirty="0">
                <a:solidFill>
                  <a:srgbClr val="FF9500"/>
                </a:solidFill>
                <a:latin typeface="Montserrat Light" pitchFamily="2" charset="77"/>
              </a:rPr>
              <a:t>%</a:t>
            </a:r>
          </a:p>
        </p:txBody>
      </p:sp>
      <p:sp>
        <p:nvSpPr>
          <p:cNvPr id="29" name="TextBox 28">
            <a:extLst>
              <a:ext uri="{FF2B5EF4-FFF2-40B4-BE49-F238E27FC236}">
                <a16:creationId xmlns:a16="http://schemas.microsoft.com/office/drawing/2014/main" id="{B14EB5E3-5CDD-49B1-A8FA-FF79ADD2E554}"/>
              </a:ext>
            </a:extLst>
          </p:cNvPr>
          <p:cNvSpPr txBox="1"/>
          <p:nvPr/>
        </p:nvSpPr>
        <p:spPr>
          <a:xfrm>
            <a:off x="8711468" y="4243503"/>
            <a:ext cx="2809971" cy="646331"/>
          </a:xfrm>
          <a:prstGeom prst="rect">
            <a:avLst/>
          </a:prstGeom>
          <a:noFill/>
        </p:spPr>
        <p:txBody>
          <a:bodyPr wrap="square" rtlCol="0">
            <a:spAutoFit/>
          </a:bodyPr>
          <a:lstStyle/>
          <a:p>
            <a:r>
              <a:rPr lang="en-US" dirty="0">
                <a:solidFill>
                  <a:schemeClr val="tx1">
                    <a:lumMod val="75000"/>
                    <a:lumOff val="25000"/>
                  </a:schemeClr>
                </a:solidFill>
                <a:latin typeface="Montserrat Light" pitchFamily="2" charset="77"/>
              </a:rPr>
              <a:t>Reduction in sensitive email exchanges</a:t>
            </a:r>
          </a:p>
        </p:txBody>
      </p:sp>
    </p:spTree>
    <p:extLst>
      <p:ext uri="{BB962C8B-B14F-4D97-AF65-F5344CB8AC3E}">
        <p14:creationId xmlns:p14="http://schemas.microsoft.com/office/powerpoint/2010/main" val="648129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F3371DE9-3624-EFA7-9BB5-686BED84D4B7}"/>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dirty="0"/>
              <a:t>The “admin time” problem</a:t>
            </a:r>
          </a:p>
        </p:txBody>
      </p:sp>
      <p:sp>
        <p:nvSpPr>
          <p:cNvPr id="3" name="TextBox 2">
            <a:extLst>
              <a:ext uri="{FF2B5EF4-FFF2-40B4-BE49-F238E27FC236}">
                <a16:creationId xmlns:a16="http://schemas.microsoft.com/office/drawing/2014/main" id="{5E933966-ADA0-AD51-28CE-62BABBF157C5}"/>
              </a:ext>
            </a:extLst>
          </p:cNvPr>
          <p:cNvSpPr txBox="1"/>
          <p:nvPr/>
        </p:nvSpPr>
        <p:spPr>
          <a:xfrm>
            <a:off x="838200" y="1444146"/>
            <a:ext cx="10563226" cy="1841979"/>
          </a:xfrm>
          <a:prstGeom prst="rect">
            <a:avLst/>
          </a:prstGeom>
          <a:noFill/>
        </p:spPr>
        <p:txBody>
          <a:bodyPr wrap="square">
            <a:spAutoFit/>
          </a:bodyPr>
          <a:lstStyle/>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Crafting intro email with multiple attachments for prospects, new client onboarding</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Responding to client requests for previously sent/mailed information</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Crafting emails to clients’ professionals or families on planning related items</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Crafting email with itemized requests</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Comparing received items against request checklist</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Crafting email with attachments ahead of client review</a:t>
            </a:r>
          </a:p>
        </p:txBody>
      </p:sp>
      <p:sp>
        <p:nvSpPr>
          <p:cNvPr id="8" name="TextBox 7">
            <a:extLst>
              <a:ext uri="{FF2B5EF4-FFF2-40B4-BE49-F238E27FC236}">
                <a16:creationId xmlns:a16="http://schemas.microsoft.com/office/drawing/2014/main" id="{6E7F543C-8280-63E2-EF5A-1645B15B99B9}"/>
              </a:ext>
            </a:extLst>
          </p:cNvPr>
          <p:cNvSpPr txBox="1"/>
          <p:nvPr/>
        </p:nvSpPr>
        <p:spPr>
          <a:xfrm>
            <a:off x="793229" y="3770326"/>
            <a:ext cx="3812654" cy="861774"/>
          </a:xfrm>
          <a:prstGeom prst="rect">
            <a:avLst/>
          </a:prstGeom>
          <a:noFill/>
        </p:spPr>
        <p:txBody>
          <a:bodyPr wrap="square" rtlCol="0">
            <a:spAutoFit/>
          </a:bodyPr>
          <a:lstStyle/>
          <a:p>
            <a:r>
              <a:rPr lang="en-US" sz="5000" dirty="0">
                <a:solidFill>
                  <a:srgbClr val="FF9500"/>
                </a:solidFill>
                <a:latin typeface="Montserrat Light" pitchFamily="2" charset="77"/>
              </a:rPr>
              <a:t>250</a:t>
            </a:r>
            <a:r>
              <a:rPr lang="en-US" sz="3000" dirty="0">
                <a:solidFill>
                  <a:srgbClr val="FF9500"/>
                </a:solidFill>
                <a:latin typeface="Montserrat Light" pitchFamily="2" charset="77"/>
              </a:rPr>
              <a:t> hours</a:t>
            </a:r>
          </a:p>
        </p:txBody>
      </p:sp>
      <p:sp>
        <p:nvSpPr>
          <p:cNvPr id="9" name="TextBox 8">
            <a:extLst>
              <a:ext uri="{FF2B5EF4-FFF2-40B4-BE49-F238E27FC236}">
                <a16:creationId xmlns:a16="http://schemas.microsoft.com/office/drawing/2014/main" id="{CCA7D297-3260-C964-089C-E7BF46F0DA9C}"/>
              </a:ext>
            </a:extLst>
          </p:cNvPr>
          <p:cNvSpPr txBox="1"/>
          <p:nvPr/>
        </p:nvSpPr>
        <p:spPr>
          <a:xfrm>
            <a:off x="838200" y="4568821"/>
            <a:ext cx="2443396" cy="369332"/>
          </a:xfrm>
          <a:prstGeom prst="rect">
            <a:avLst/>
          </a:prstGeom>
          <a:noFill/>
        </p:spPr>
        <p:txBody>
          <a:bodyPr wrap="square" rtlCol="0">
            <a:spAutoFit/>
          </a:bodyPr>
          <a:lstStyle/>
          <a:p>
            <a:r>
              <a:rPr lang="en-US" dirty="0">
                <a:solidFill>
                  <a:schemeClr val="tx1">
                    <a:lumMod val="75000"/>
                    <a:lumOff val="25000"/>
                  </a:schemeClr>
                </a:solidFill>
                <a:latin typeface="Montserrat Light" pitchFamily="2" charset="77"/>
              </a:rPr>
              <a:t>Per year saved</a:t>
            </a:r>
          </a:p>
        </p:txBody>
      </p:sp>
      <p:sp>
        <p:nvSpPr>
          <p:cNvPr id="13" name="TextBox 12">
            <a:extLst>
              <a:ext uri="{FF2B5EF4-FFF2-40B4-BE49-F238E27FC236}">
                <a16:creationId xmlns:a16="http://schemas.microsoft.com/office/drawing/2014/main" id="{DCF2BA22-E429-E555-FAB8-779CB56D03C8}"/>
              </a:ext>
            </a:extLst>
          </p:cNvPr>
          <p:cNvSpPr txBox="1"/>
          <p:nvPr/>
        </p:nvSpPr>
        <p:spPr>
          <a:xfrm>
            <a:off x="4414838" y="3770326"/>
            <a:ext cx="7253288" cy="1569660"/>
          </a:xfrm>
          <a:prstGeom prst="rect">
            <a:avLst/>
          </a:prstGeom>
          <a:noFill/>
        </p:spPr>
        <p:txBody>
          <a:bodyPr wrap="square">
            <a:spAutoFit/>
          </a:bodyPr>
          <a:lstStyle/>
          <a:p>
            <a:pPr algn="l"/>
            <a:r>
              <a:rPr lang="en-CA" sz="1600" dirty="0">
                <a:solidFill>
                  <a:schemeClr val="tx1">
                    <a:lumMod val="75000"/>
                    <a:lumOff val="25000"/>
                  </a:schemeClr>
                </a:solidFill>
                <a:latin typeface="Montserrat Light" pitchFamily="2" charset="77"/>
                <a:cs typeface="Poppins Light" pitchFamily="2" charset="77"/>
              </a:rPr>
              <a:t>“We have great success with our clients. We can respond faster and be </a:t>
            </a:r>
          </a:p>
          <a:p>
            <a:pPr algn="l"/>
            <a:r>
              <a:rPr lang="en-CA" sz="1600" dirty="0">
                <a:solidFill>
                  <a:schemeClr val="tx1">
                    <a:lumMod val="75000"/>
                    <a:lumOff val="25000"/>
                  </a:schemeClr>
                </a:solidFill>
                <a:latin typeface="Montserrat Light" pitchFamily="2" charset="77"/>
                <a:cs typeface="Poppins Light" pitchFamily="2" charset="77"/>
              </a:rPr>
              <a:t>more proactive. We do not need to dive into emails and attachments, </a:t>
            </a:r>
          </a:p>
          <a:p>
            <a:pPr algn="l"/>
            <a:r>
              <a:rPr lang="en-CA" sz="1600" dirty="0">
                <a:solidFill>
                  <a:schemeClr val="tx1">
                    <a:lumMod val="75000"/>
                    <a:lumOff val="25000"/>
                  </a:schemeClr>
                </a:solidFill>
                <a:latin typeface="Montserrat Light" pitchFamily="2" charset="77"/>
                <a:cs typeface="Poppins Light" pitchFamily="2" charset="77"/>
              </a:rPr>
              <a:t>and it improves the customer experience. On average, I can say that </a:t>
            </a:r>
          </a:p>
          <a:p>
            <a:pPr algn="l"/>
            <a:r>
              <a:rPr lang="en-CA" sz="1600" dirty="0">
                <a:solidFill>
                  <a:schemeClr val="tx1">
                    <a:lumMod val="75000"/>
                    <a:lumOff val="25000"/>
                  </a:schemeClr>
                </a:solidFill>
                <a:latin typeface="Montserrat Light" pitchFamily="2" charset="77"/>
                <a:cs typeface="Poppins Light" pitchFamily="2" charset="77"/>
              </a:rPr>
              <a:t>SideDrawer easily saves us one hour of work per day.” </a:t>
            </a:r>
          </a:p>
          <a:p>
            <a:pPr algn="l"/>
            <a:endParaRPr lang="en-CA" sz="1600" dirty="0">
              <a:solidFill>
                <a:schemeClr val="tx1">
                  <a:lumMod val="75000"/>
                  <a:lumOff val="25000"/>
                </a:schemeClr>
              </a:solidFill>
              <a:latin typeface="Montserrat Light" pitchFamily="2" charset="77"/>
              <a:cs typeface="Poppins Light" pitchFamily="2" charset="77"/>
            </a:endParaRPr>
          </a:p>
          <a:p>
            <a:pPr marL="285750" indent="-285750" algn="l">
              <a:buFontTx/>
              <a:buChar char="-"/>
            </a:pPr>
            <a:r>
              <a:rPr lang="en-CA" sz="1600" b="1" dirty="0">
                <a:solidFill>
                  <a:schemeClr val="tx1">
                    <a:lumMod val="75000"/>
                    <a:lumOff val="25000"/>
                  </a:schemeClr>
                </a:solidFill>
                <a:latin typeface="Montserrat Light" pitchFamily="2" charset="77"/>
                <a:cs typeface="Poppins Light" pitchFamily="2" charset="77"/>
              </a:rPr>
              <a:t>Andrew Smart, New Outlook Wealth</a:t>
            </a:r>
          </a:p>
        </p:txBody>
      </p:sp>
    </p:spTree>
    <p:extLst>
      <p:ext uri="{BB962C8B-B14F-4D97-AF65-F5344CB8AC3E}">
        <p14:creationId xmlns:p14="http://schemas.microsoft.com/office/powerpoint/2010/main" val="1704350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F3371DE9-3624-EFA7-9BB5-686BED84D4B7}"/>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dirty="0"/>
              <a:t>The “collection” problem</a:t>
            </a:r>
          </a:p>
        </p:txBody>
      </p:sp>
      <p:sp>
        <p:nvSpPr>
          <p:cNvPr id="3" name="TextBox 2">
            <a:extLst>
              <a:ext uri="{FF2B5EF4-FFF2-40B4-BE49-F238E27FC236}">
                <a16:creationId xmlns:a16="http://schemas.microsoft.com/office/drawing/2014/main" id="{5E933966-ADA0-AD51-28CE-62BABBF157C5}"/>
              </a:ext>
            </a:extLst>
          </p:cNvPr>
          <p:cNvSpPr txBox="1"/>
          <p:nvPr/>
        </p:nvSpPr>
        <p:spPr>
          <a:xfrm>
            <a:off x="838200" y="1444146"/>
            <a:ext cx="10563226" cy="3319307"/>
          </a:xfrm>
          <a:prstGeom prst="rect">
            <a:avLst/>
          </a:prstGeom>
          <a:noFill/>
        </p:spPr>
        <p:txBody>
          <a:bodyPr wrap="square">
            <a:spAutoFit/>
          </a:bodyPr>
          <a:lstStyle/>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Sending check list of items required for a holistic estate or financial plan</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A complete list could include as many as 75-100 documents that require review</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Scheduling an interview for qualitative datapoints (e.g. beneficiary names) or requiring forms to be completed</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Optimizing ability to collect as many datapoints as possible to create a comprehensive plan</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Track responses to emails/checklists to ensure items are received</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Politely crafting response to client communicating outstanding/incomplete items</a:t>
            </a:r>
          </a:p>
          <a:p>
            <a:pPr marL="285750" indent="-285750">
              <a:lnSpc>
                <a:spcPct val="120000"/>
              </a:lnSpc>
              <a:buClr>
                <a:srgbClr val="FF9500"/>
              </a:buClr>
              <a:buFont typeface="Arial" panose="020B0604020202020204" pitchFamily="34" charset="0"/>
              <a:buChar char="•"/>
            </a:pPr>
            <a:r>
              <a:rPr lang="en-CA" sz="1600" dirty="0">
                <a:solidFill>
                  <a:schemeClr val="tx1">
                    <a:lumMod val="75000"/>
                    <a:lumOff val="25000"/>
                  </a:schemeClr>
                </a:solidFill>
                <a:latin typeface="Montserrat Light" pitchFamily="2" charset="77"/>
                <a:cs typeface="Poppins Light" pitchFamily="2" charset="77"/>
              </a:rPr>
              <a:t>Poor client experience being told what’s outstanding </a:t>
            </a:r>
          </a:p>
          <a:p>
            <a:pPr marL="285750" indent="-285750">
              <a:lnSpc>
                <a:spcPct val="120000"/>
              </a:lnSpc>
              <a:buClr>
                <a:srgbClr val="FF9500"/>
              </a:buClr>
              <a:buFont typeface="Arial" panose="020B0604020202020204" pitchFamily="34" charset="0"/>
              <a:buChar char="•"/>
            </a:pPr>
            <a:endParaRPr lang="en-CA" sz="1600" dirty="0">
              <a:solidFill>
                <a:schemeClr val="tx1">
                  <a:lumMod val="75000"/>
                  <a:lumOff val="25000"/>
                </a:schemeClr>
              </a:solidFill>
              <a:latin typeface="Montserrat Light" pitchFamily="2" charset="77"/>
              <a:cs typeface="Poppins Light" pitchFamily="2" charset="77"/>
            </a:endParaRPr>
          </a:p>
          <a:p>
            <a:pPr marL="285750" indent="-285750">
              <a:lnSpc>
                <a:spcPct val="120000"/>
              </a:lnSpc>
              <a:buClr>
                <a:srgbClr val="FF9500"/>
              </a:buClr>
              <a:buFont typeface="Arial" panose="020B0604020202020204" pitchFamily="34" charset="0"/>
              <a:buChar char="•"/>
            </a:pPr>
            <a:endParaRPr lang="en-CA" sz="1600" dirty="0">
              <a:solidFill>
                <a:schemeClr val="tx1">
                  <a:lumMod val="75000"/>
                  <a:lumOff val="25000"/>
                </a:schemeClr>
              </a:solidFill>
              <a:latin typeface="Montserrat Light" pitchFamily="2" charset="77"/>
              <a:cs typeface="Poppins Light" pitchFamily="2" charset="77"/>
            </a:endParaRPr>
          </a:p>
          <a:p>
            <a:pPr marL="285750" indent="-285750">
              <a:lnSpc>
                <a:spcPct val="120000"/>
              </a:lnSpc>
              <a:buClr>
                <a:srgbClr val="FF9500"/>
              </a:buClr>
              <a:buFont typeface="Arial" panose="020B0604020202020204" pitchFamily="34" charset="0"/>
              <a:buChar char="•"/>
            </a:pPr>
            <a:endParaRPr lang="en-CA" sz="1600" dirty="0">
              <a:solidFill>
                <a:schemeClr val="tx1">
                  <a:lumMod val="75000"/>
                  <a:lumOff val="25000"/>
                </a:schemeClr>
              </a:solidFill>
              <a:latin typeface="Montserrat Light" pitchFamily="2" charset="77"/>
              <a:cs typeface="Poppins Light" pitchFamily="2" charset="77"/>
            </a:endParaRPr>
          </a:p>
        </p:txBody>
      </p:sp>
      <p:sp>
        <p:nvSpPr>
          <p:cNvPr id="4" name="TextBox 3">
            <a:extLst>
              <a:ext uri="{FF2B5EF4-FFF2-40B4-BE49-F238E27FC236}">
                <a16:creationId xmlns:a16="http://schemas.microsoft.com/office/drawing/2014/main" id="{455084A9-69FB-B5F6-74C7-605753F4E237}"/>
              </a:ext>
            </a:extLst>
          </p:cNvPr>
          <p:cNvSpPr txBox="1"/>
          <p:nvPr/>
        </p:nvSpPr>
        <p:spPr>
          <a:xfrm>
            <a:off x="4481700" y="4210778"/>
            <a:ext cx="7143751" cy="2062103"/>
          </a:xfrm>
          <a:prstGeom prst="rect">
            <a:avLst/>
          </a:prstGeom>
          <a:noFill/>
        </p:spPr>
        <p:txBody>
          <a:bodyPr wrap="square">
            <a:spAutoFit/>
          </a:bodyPr>
          <a:lstStyle>
            <a:defPPr>
              <a:defRPr lang="en-US"/>
            </a:defPPr>
            <a:lvl1pPr>
              <a:defRPr sz="1600">
                <a:solidFill>
                  <a:schemeClr val="tx1">
                    <a:lumMod val="75000"/>
                    <a:lumOff val="25000"/>
                  </a:schemeClr>
                </a:solidFill>
                <a:latin typeface="Montserrat Light" pitchFamily="2" charset="77"/>
                <a:cs typeface="Poppins Light" pitchFamily="2" charset="77"/>
              </a:defRPr>
            </a:lvl1pPr>
          </a:lstStyle>
          <a:p>
            <a:r>
              <a:rPr lang="en-US" dirty="0"/>
              <a:t>“Planning is the foundation, but we also have a variety of other engagements. Given each engagement has different needs, SideDrawer allowed us to template our data gathering and client communication by type of engagement, making us quite streamlined and efficient.“</a:t>
            </a:r>
          </a:p>
          <a:p>
            <a:endParaRPr lang="en-US" dirty="0"/>
          </a:p>
          <a:p>
            <a:pPr marL="285750" indent="-285750">
              <a:buFontTx/>
              <a:buChar char="-"/>
            </a:pPr>
            <a:r>
              <a:rPr lang="en-US" b="1" dirty="0"/>
              <a:t>Christopher Dewdney, </a:t>
            </a:r>
            <a:r>
              <a:rPr lang="en-US" b="1" dirty="0" err="1"/>
              <a:t>Dewdney&amp;Co</a:t>
            </a:r>
            <a:endParaRPr lang="en-US" b="1" dirty="0"/>
          </a:p>
          <a:p>
            <a:pPr marL="285750" indent="-285750">
              <a:buFontTx/>
              <a:buChar char="-"/>
            </a:pPr>
            <a:endParaRPr lang="en-CA" b="1" dirty="0"/>
          </a:p>
        </p:txBody>
      </p:sp>
      <p:sp>
        <p:nvSpPr>
          <p:cNvPr id="12" name="TextBox 11">
            <a:extLst>
              <a:ext uri="{FF2B5EF4-FFF2-40B4-BE49-F238E27FC236}">
                <a16:creationId xmlns:a16="http://schemas.microsoft.com/office/drawing/2014/main" id="{1C1C2288-F830-88FD-321D-4D14AE017A68}"/>
              </a:ext>
            </a:extLst>
          </p:cNvPr>
          <p:cNvSpPr txBox="1"/>
          <p:nvPr/>
        </p:nvSpPr>
        <p:spPr>
          <a:xfrm>
            <a:off x="790573" y="4903747"/>
            <a:ext cx="2488367" cy="923330"/>
          </a:xfrm>
          <a:prstGeom prst="rect">
            <a:avLst/>
          </a:prstGeom>
          <a:noFill/>
        </p:spPr>
        <p:txBody>
          <a:bodyPr wrap="square" rtlCol="0">
            <a:spAutoFit/>
          </a:bodyPr>
          <a:lstStyle/>
          <a:p>
            <a:r>
              <a:rPr lang="en-US" dirty="0">
                <a:solidFill>
                  <a:schemeClr val="tx1">
                    <a:lumMod val="75000"/>
                    <a:lumOff val="25000"/>
                  </a:schemeClr>
                </a:solidFill>
                <a:latin typeface="Montserrat Light" pitchFamily="2" charset="77"/>
              </a:rPr>
              <a:t>Faster client response due to intuitive experience</a:t>
            </a:r>
          </a:p>
        </p:txBody>
      </p:sp>
      <p:sp>
        <p:nvSpPr>
          <p:cNvPr id="13" name="TextBox 12">
            <a:extLst>
              <a:ext uri="{FF2B5EF4-FFF2-40B4-BE49-F238E27FC236}">
                <a16:creationId xmlns:a16="http://schemas.microsoft.com/office/drawing/2014/main" id="{F7FE7F56-F1C7-EF86-E842-3979BE233E3F}"/>
              </a:ext>
            </a:extLst>
          </p:cNvPr>
          <p:cNvSpPr txBox="1"/>
          <p:nvPr/>
        </p:nvSpPr>
        <p:spPr>
          <a:xfrm>
            <a:off x="790574" y="4166807"/>
            <a:ext cx="2488367" cy="861774"/>
          </a:xfrm>
          <a:prstGeom prst="rect">
            <a:avLst/>
          </a:prstGeom>
          <a:noFill/>
        </p:spPr>
        <p:txBody>
          <a:bodyPr wrap="square" rtlCol="0">
            <a:spAutoFit/>
          </a:bodyPr>
          <a:lstStyle/>
          <a:p>
            <a:r>
              <a:rPr lang="en-US" sz="5000" dirty="0">
                <a:solidFill>
                  <a:srgbClr val="FF9500"/>
                </a:solidFill>
                <a:latin typeface="Montserrat Light" pitchFamily="2" charset="77"/>
              </a:rPr>
              <a:t>3-5</a:t>
            </a:r>
            <a:r>
              <a:rPr lang="en-US" sz="3500" dirty="0">
                <a:solidFill>
                  <a:srgbClr val="FF9500"/>
                </a:solidFill>
                <a:latin typeface="Montserrat Light" pitchFamily="2" charset="77"/>
              </a:rPr>
              <a:t>x</a:t>
            </a:r>
          </a:p>
        </p:txBody>
      </p:sp>
    </p:spTree>
    <p:extLst>
      <p:ext uri="{BB962C8B-B14F-4D97-AF65-F5344CB8AC3E}">
        <p14:creationId xmlns:p14="http://schemas.microsoft.com/office/powerpoint/2010/main" val="1581825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F3371DE9-3624-EFA7-9BB5-686BED84D4B7}"/>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dirty="0"/>
              <a:t>The “security” problem</a:t>
            </a:r>
          </a:p>
        </p:txBody>
      </p:sp>
      <p:sp>
        <p:nvSpPr>
          <p:cNvPr id="3" name="TextBox 2">
            <a:extLst>
              <a:ext uri="{FF2B5EF4-FFF2-40B4-BE49-F238E27FC236}">
                <a16:creationId xmlns:a16="http://schemas.microsoft.com/office/drawing/2014/main" id="{5E933966-ADA0-AD51-28CE-62BABBF157C5}"/>
              </a:ext>
            </a:extLst>
          </p:cNvPr>
          <p:cNvSpPr txBox="1"/>
          <p:nvPr/>
        </p:nvSpPr>
        <p:spPr>
          <a:xfrm>
            <a:off x="838200" y="1444146"/>
            <a:ext cx="10563226" cy="1841979"/>
          </a:xfrm>
          <a:prstGeom prst="rect">
            <a:avLst/>
          </a:prstGeom>
          <a:noFill/>
        </p:spPr>
        <p:txBody>
          <a:bodyPr wrap="square">
            <a:spAutoFit/>
          </a:bodyPr>
          <a:lstStyle/>
          <a:p>
            <a:pPr marL="285750" indent="-285750">
              <a:lnSpc>
                <a:spcPct val="120000"/>
              </a:lnSpc>
              <a:buClr>
                <a:srgbClr val="FF9500"/>
              </a:buClr>
              <a:buFont typeface="Arial" panose="020B0604020202020204" pitchFamily="34" charset="0"/>
              <a:buChar char="•"/>
            </a:pPr>
            <a:r>
              <a:rPr lang="en-US" sz="1600" dirty="0">
                <a:solidFill>
                  <a:schemeClr val="tx1">
                    <a:lumMod val="75000"/>
                    <a:lumOff val="25000"/>
                  </a:schemeClr>
                </a:solidFill>
                <a:latin typeface="Montserrat Light" pitchFamily="2" charset="77"/>
                <a:cs typeface="Poppins Light" pitchFamily="2" charset="77"/>
              </a:rPr>
              <a:t>“Cybersecurity is one of the things that keeps me up at night” is repeated by almost 100% of advisors</a:t>
            </a:r>
          </a:p>
          <a:p>
            <a:pPr marL="285750" indent="-285750">
              <a:lnSpc>
                <a:spcPct val="120000"/>
              </a:lnSpc>
              <a:buClr>
                <a:srgbClr val="FF9500"/>
              </a:buClr>
              <a:buFont typeface="Arial" panose="020B0604020202020204" pitchFamily="34" charset="0"/>
              <a:buChar char="•"/>
            </a:pPr>
            <a:r>
              <a:rPr lang="en-US" sz="1600" dirty="0">
                <a:solidFill>
                  <a:schemeClr val="tx1">
                    <a:lumMod val="75000"/>
                    <a:lumOff val="25000"/>
                  </a:schemeClr>
                </a:solidFill>
                <a:latin typeface="Montserrat Light" pitchFamily="2" charset="77"/>
                <a:cs typeface="Poppins Light" pitchFamily="2" charset="77"/>
              </a:rPr>
              <a:t>Ipsos poll on behalf of RBC stated that 76% of respondents in age groups 35-54 and 55+ are concerned about their social media or email being hacked.</a:t>
            </a:r>
          </a:p>
          <a:p>
            <a:pPr marL="285750" indent="-285750">
              <a:lnSpc>
                <a:spcPct val="120000"/>
              </a:lnSpc>
              <a:buClr>
                <a:srgbClr val="FF9500"/>
              </a:buClr>
              <a:buFont typeface="Arial" panose="020B0604020202020204" pitchFamily="34" charset="0"/>
              <a:buChar char="•"/>
            </a:pPr>
            <a:r>
              <a:rPr lang="en-US" sz="1600" dirty="0">
                <a:solidFill>
                  <a:schemeClr val="tx1">
                    <a:lumMod val="75000"/>
                    <a:lumOff val="25000"/>
                  </a:schemeClr>
                </a:solidFill>
                <a:latin typeface="Montserrat Light" pitchFamily="2" charset="77"/>
                <a:cs typeface="Poppins Light" pitchFamily="2" charset="77"/>
              </a:rPr>
              <a:t>We know that mailboxes are hacked on a regular basis - exposing all client data within Inbox, Sent Items, Deleted Items, Draft Items</a:t>
            </a:r>
          </a:p>
          <a:p>
            <a:pPr marL="285750" indent="-285750">
              <a:lnSpc>
                <a:spcPct val="120000"/>
              </a:lnSpc>
              <a:buClr>
                <a:srgbClr val="FF9500"/>
              </a:buClr>
              <a:buFont typeface="Arial" panose="020B0604020202020204" pitchFamily="34" charset="0"/>
              <a:buChar char="•"/>
            </a:pPr>
            <a:r>
              <a:rPr lang="en-US" sz="1600" dirty="0">
                <a:solidFill>
                  <a:schemeClr val="tx1">
                    <a:lumMod val="75000"/>
                    <a:lumOff val="25000"/>
                  </a:schemeClr>
                </a:solidFill>
                <a:latin typeface="Montserrat Light" pitchFamily="2" charset="77"/>
                <a:cs typeface="Poppins Light" pitchFamily="2" charset="77"/>
              </a:rPr>
              <a:t>For the advisor, there is exposure to cyber, E&amp;O, D&amp;O, reputation and liability</a:t>
            </a:r>
          </a:p>
        </p:txBody>
      </p:sp>
      <p:sp>
        <p:nvSpPr>
          <p:cNvPr id="12" name="TextBox 11">
            <a:extLst>
              <a:ext uri="{FF2B5EF4-FFF2-40B4-BE49-F238E27FC236}">
                <a16:creationId xmlns:a16="http://schemas.microsoft.com/office/drawing/2014/main" id="{1C1C2288-F830-88FD-321D-4D14AE017A68}"/>
              </a:ext>
            </a:extLst>
          </p:cNvPr>
          <p:cNvSpPr txBox="1"/>
          <p:nvPr/>
        </p:nvSpPr>
        <p:spPr>
          <a:xfrm>
            <a:off x="838200" y="4600424"/>
            <a:ext cx="2719388" cy="646331"/>
          </a:xfrm>
          <a:prstGeom prst="rect">
            <a:avLst/>
          </a:prstGeom>
          <a:noFill/>
        </p:spPr>
        <p:txBody>
          <a:bodyPr wrap="square" rtlCol="0">
            <a:spAutoFit/>
          </a:bodyPr>
          <a:lstStyle/>
          <a:p>
            <a:r>
              <a:rPr lang="en-US" dirty="0">
                <a:solidFill>
                  <a:schemeClr val="tx1">
                    <a:lumMod val="75000"/>
                    <a:lumOff val="25000"/>
                  </a:schemeClr>
                </a:solidFill>
                <a:latin typeface="Montserrat Light" pitchFamily="2" charset="77"/>
              </a:rPr>
              <a:t>Reduction to sensitive email exchanges</a:t>
            </a:r>
          </a:p>
        </p:txBody>
      </p:sp>
      <p:sp>
        <p:nvSpPr>
          <p:cNvPr id="13" name="TextBox 12">
            <a:extLst>
              <a:ext uri="{FF2B5EF4-FFF2-40B4-BE49-F238E27FC236}">
                <a16:creationId xmlns:a16="http://schemas.microsoft.com/office/drawing/2014/main" id="{F7FE7F56-F1C7-EF86-E842-3979BE233E3F}"/>
              </a:ext>
            </a:extLst>
          </p:cNvPr>
          <p:cNvSpPr txBox="1"/>
          <p:nvPr/>
        </p:nvSpPr>
        <p:spPr>
          <a:xfrm>
            <a:off x="838200" y="3863484"/>
            <a:ext cx="2488367" cy="861774"/>
          </a:xfrm>
          <a:prstGeom prst="rect">
            <a:avLst/>
          </a:prstGeom>
          <a:noFill/>
        </p:spPr>
        <p:txBody>
          <a:bodyPr wrap="square" rtlCol="0">
            <a:spAutoFit/>
          </a:bodyPr>
          <a:lstStyle/>
          <a:p>
            <a:r>
              <a:rPr lang="en-US" sz="5000" dirty="0">
                <a:solidFill>
                  <a:srgbClr val="FF9500"/>
                </a:solidFill>
                <a:latin typeface="Montserrat Light" pitchFamily="2" charset="77"/>
              </a:rPr>
              <a:t>100</a:t>
            </a:r>
            <a:r>
              <a:rPr lang="en-US" sz="3500" dirty="0">
                <a:solidFill>
                  <a:srgbClr val="FF9500"/>
                </a:solidFill>
                <a:latin typeface="Montserrat Light" pitchFamily="2" charset="77"/>
              </a:rPr>
              <a:t>%</a:t>
            </a:r>
          </a:p>
        </p:txBody>
      </p:sp>
      <p:sp>
        <p:nvSpPr>
          <p:cNvPr id="11" name="Rectangle 7">
            <a:extLst>
              <a:ext uri="{FF2B5EF4-FFF2-40B4-BE49-F238E27FC236}">
                <a16:creationId xmlns:a16="http://schemas.microsoft.com/office/drawing/2014/main" id="{47120917-3897-8E24-1C93-741F097E5A95}"/>
              </a:ext>
            </a:extLst>
          </p:cNvPr>
          <p:cNvSpPr>
            <a:spLocks noChangeArrowheads="1"/>
          </p:cNvSpPr>
          <p:nvPr/>
        </p:nvSpPr>
        <p:spPr bwMode="auto">
          <a:xfrm>
            <a:off x="5519739" y="3943462"/>
            <a:ext cx="5281612" cy="1323439"/>
          </a:xfrm>
          <a:prstGeom prst="rect">
            <a:avLst/>
          </a:prstGeom>
          <a:noFill/>
        </p:spPr>
        <p:txBody>
          <a:bodyPr wrap="square">
            <a:spAutoFit/>
          </a:bodyPr>
          <a:lstStyle/>
          <a:p>
            <a:r>
              <a:rPr lang="en-US" altLang="en-US" sz="1600" dirty="0">
                <a:solidFill>
                  <a:schemeClr val="tx1">
                    <a:lumMod val="75000"/>
                    <a:lumOff val="25000"/>
                  </a:schemeClr>
                </a:solidFill>
                <a:latin typeface="Montserrat Light" pitchFamily="2" charset="77"/>
                <a:cs typeface="Poppins Light" pitchFamily="2" charset="77"/>
              </a:rPr>
              <a:t>“Receiving the client’s sensitive information was a risk factor, and I chose to reduce that liability by partnering with SideDrawer.” </a:t>
            </a:r>
          </a:p>
          <a:p>
            <a:pPr marL="285750" indent="-285750">
              <a:buFontTx/>
              <a:buChar char="-"/>
            </a:pPr>
            <a:endParaRPr lang="en-US" sz="1600" b="1" dirty="0">
              <a:solidFill>
                <a:schemeClr val="tx1">
                  <a:lumMod val="75000"/>
                  <a:lumOff val="25000"/>
                </a:schemeClr>
              </a:solidFill>
              <a:latin typeface="Montserrat Light" pitchFamily="2" charset="77"/>
              <a:cs typeface="Poppins Light" pitchFamily="2" charset="77"/>
            </a:endParaRPr>
          </a:p>
          <a:p>
            <a:pPr marL="285750" indent="-285750">
              <a:buFontTx/>
              <a:buChar char="-"/>
            </a:pPr>
            <a:r>
              <a:rPr lang="en-US" sz="1600" b="1" dirty="0">
                <a:solidFill>
                  <a:schemeClr val="tx1">
                    <a:lumMod val="75000"/>
                    <a:lumOff val="25000"/>
                  </a:schemeClr>
                </a:solidFill>
                <a:latin typeface="Montserrat Light" pitchFamily="2" charset="77"/>
                <a:cs typeface="Poppins Light" pitchFamily="2" charset="77"/>
              </a:rPr>
              <a:t>Rolf </a:t>
            </a:r>
            <a:r>
              <a:rPr lang="en-US" sz="1600" b="1" dirty="0" err="1">
                <a:solidFill>
                  <a:schemeClr val="tx1">
                    <a:lumMod val="75000"/>
                    <a:lumOff val="25000"/>
                  </a:schemeClr>
                </a:solidFill>
                <a:latin typeface="Montserrat Light" pitchFamily="2" charset="77"/>
                <a:cs typeface="Poppins Light" pitchFamily="2" charset="77"/>
              </a:rPr>
              <a:t>Issler</a:t>
            </a:r>
            <a:r>
              <a:rPr lang="en-US" sz="1600" b="1" dirty="0">
                <a:solidFill>
                  <a:schemeClr val="tx1">
                    <a:lumMod val="75000"/>
                    <a:lumOff val="25000"/>
                  </a:schemeClr>
                </a:solidFill>
                <a:latin typeface="Montserrat Light" pitchFamily="2" charset="77"/>
                <a:cs typeface="Poppins Light" pitchFamily="2" charset="77"/>
              </a:rPr>
              <a:t>, </a:t>
            </a:r>
            <a:r>
              <a:rPr lang="en-US" sz="1600" b="1" dirty="0" err="1">
                <a:solidFill>
                  <a:schemeClr val="tx1">
                    <a:lumMod val="75000"/>
                    <a:lumOff val="25000"/>
                  </a:schemeClr>
                </a:solidFill>
                <a:latin typeface="Montserrat Light" pitchFamily="2" charset="77"/>
                <a:cs typeface="Poppins Light" pitchFamily="2" charset="77"/>
              </a:rPr>
              <a:t>Issler</a:t>
            </a:r>
            <a:r>
              <a:rPr lang="en-US" sz="1600" b="1" dirty="0">
                <a:solidFill>
                  <a:schemeClr val="tx1">
                    <a:lumMod val="75000"/>
                    <a:lumOff val="25000"/>
                  </a:schemeClr>
                </a:solidFill>
                <a:latin typeface="Montserrat Light" pitchFamily="2" charset="77"/>
                <a:cs typeface="Poppins Light" pitchFamily="2" charset="77"/>
              </a:rPr>
              <a:t> Group</a:t>
            </a:r>
          </a:p>
        </p:txBody>
      </p:sp>
    </p:spTree>
    <p:extLst>
      <p:ext uri="{BB962C8B-B14F-4D97-AF65-F5344CB8AC3E}">
        <p14:creationId xmlns:p14="http://schemas.microsoft.com/office/powerpoint/2010/main" val="1622432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79E8DFCB-E120-8B49-93C1-9F2FDA7579F8}"/>
              </a:ext>
            </a:extLst>
          </p:cNvPr>
          <p:cNvSpPr>
            <a:spLocks noGrp="1"/>
          </p:cNvSpPr>
          <p:nvPr>
            <p:ph type="title"/>
          </p:nvPr>
        </p:nvSpPr>
        <p:spPr>
          <a:xfrm>
            <a:off x="838200" y="396000"/>
            <a:ext cx="10515600" cy="748245"/>
          </a:xfrm>
        </p:spPr>
        <p:txBody>
          <a:bodyPr/>
          <a:lstStyle/>
          <a:p>
            <a:r>
              <a:rPr lang="en-US"/>
              <a:t>Current solutions are inadequate</a:t>
            </a:r>
          </a:p>
        </p:txBody>
      </p:sp>
      <p:sp>
        <p:nvSpPr>
          <p:cNvPr id="21" name="Rectangle 20">
            <a:extLst>
              <a:ext uri="{FF2B5EF4-FFF2-40B4-BE49-F238E27FC236}">
                <a16:creationId xmlns:a16="http://schemas.microsoft.com/office/drawing/2014/main" id="{0947F9F1-B244-7A40-B84D-FFCBB097FB7B}"/>
              </a:ext>
            </a:extLst>
          </p:cNvPr>
          <p:cNvSpPr/>
          <p:nvPr/>
        </p:nvSpPr>
        <p:spPr>
          <a:xfrm>
            <a:off x="985473" y="2356598"/>
            <a:ext cx="2945455" cy="3008516"/>
          </a:xfrm>
          <a:prstGeom prst="rect">
            <a:avLst/>
          </a:prstGeom>
        </p:spPr>
        <p:txBody>
          <a:bodyPr wrap="square">
            <a:spAutoFit/>
          </a:bodyPr>
          <a:lstStyle/>
          <a:p>
            <a:pPr algn="ctr">
              <a:buClr>
                <a:srgbClr val="FF9500"/>
              </a:buClr>
              <a:buSzPct val="100000"/>
            </a:pPr>
            <a:r>
              <a:rPr lang="en-US" sz="1400" b="1" kern="0">
                <a:solidFill>
                  <a:schemeClr val="tx1">
                    <a:lumMod val="75000"/>
                    <a:lumOff val="25000"/>
                  </a:schemeClr>
                </a:solidFill>
                <a:latin typeface="Montserrat" panose="02000505000000020004" pitchFamily="2" charset="77"/>
                <a:cs typeface="Poppins" pitchFamily="2" charset="77"/>
              </a:rPr>
              <a:t>Secure / Protected Email </a:t>
            </a:r>
          </a:p>
          <a:p>
            <a:pPr>
              <a:buClr>
                <a:srgbClr val="FF9500"/>
              </a:buClr>
              <a:buSzPct val="100000"/>
            </a:pPr>
            <a:r>
              <a:rPr lang="en-US" sz="1050" kern="0">
                <a:solidFill>
                  <a:schemeClr val="tx1">
                    <a:lumMod val="75000"/>
                    <a:lumOff val="25000"/>
                  </a:schemeClr>
                </a:solidFill>
                <a:latin typeface="Montserrat" panose="02000505000000020004" pitchFamily="2" charset="77"/>
                <a:cs typeface="Poppins" pitchFamily="2" charset="77"/>
              </a:rPr>
              <a:t> </a:t>
            </a: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One-way, outbound secure only; client’s inbound remains exposed</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Exceptionally poor user experience</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83% of IT professionals acknowledge the experience is not convenient for clients</a:t>
            </a:r>
            <a:r>
              <a:rPr lang="en-US" sz="1100" kern="0" baseline="30000">
                <a:solidFill>
                  <a:schemeClr val="tx1">
                    <a:lumMod val="75000"/>
                    <a:lumOff val="25000"/>
                  </a:schemeClr>
                </a:solidFill>
                <a:latin typeface="Montserrat Light" pitchFamily="2" charset="77"/>
                <a:cs typeface="Poppins" pitchFamily="2" charset="77"/>
              </a:rPr>
              <a:t>1</a:t>
            </a:r>
            <a:r>
              <a:rPr lang="en-US" sz="1100" kern="0">
                <a:solidFill>
                  <a:schemeClr val="tx1">
                    <a:lumMod val="75000"/>
                    <a:lumOff val="25000"/>
                  </a:schemeClr>
                </a:solidFill>
                <a:latin typeface="Montserrat Light" pitchFamily="2" charset="77"/>
                <a:cs typeface="Poppins" pitchFamily="2" charset="77"/>
              </a:rPr>
              <a:t> </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Does not address data privacy regulation</a:t>
            </a:r>
          </a:p>
          <a:p>
            <a:pPr>
              <a:buClr>
                <a:srgbClr val="FF9500"/>
              </a:buClr>
              <a:buSzPct val="100000"/>
            </a:pPr>
            <a:r>
              <a:rPr lang="en-US" sz="1100" kern="0">
                <a:solidFill>
                  <a:schemeClr val="tx1">
                    <a:lumMod val="75000"/>
                    <a:lumOff val="25000"/>
                  </a:schemeClr>
                </a:solidFill>
                <a:latin typeface="Montserrat Light" pitchFamily="2" charset="77"/>
                <a:cs typeface="Poppins" pitchFamily="2" charset="77"/>
              </a:rPr>
              <a:t> </a:t>
            </a:r>
          </a:p>
          <a:p>
            <a:pPr marL="285744" indent="-285744">
              <a:buClr>
                <a:srgbClr val="FF9500"/>
              </a:buClr>
              <a:buSzPct val="100000"/>
              <a:buFont typeface="Zapf Dingbats"/>
              <a:buChar char="✘"/>
            </a:pPr>
            <a:r>
              <a:rPr lang="en-CA" sz="1100" kern="0">
                <a:solidFill>
                  <a:schemeClr val="tx1">
                    <a:lumMod val="75000"/>
                    <a:lumOff val="25000"/>
                  </a:schemeClr>
                </a:solidFill>
                <a:latin typeface="Montserrat Light" pitchFamily="2" charset="77"/>
                <a:cs typeface="Poppins" pitchFamily="2" charset="77"/>
              </a:rPr>
              <a:t>75% of companies infected with ransomware were running up-to-date endpoint protection</a:t>
            </a:r>
            <a:r>
              <a:rPr lang="en-CA" sz="1100" kern="0" baseline="30000">
                <a:solidFill>
                  <a:schemeClr val="tx1">
                    <a:lumMod val="75000"/>
                    <a:lumOff val="25000"/>
                  </a:schemeClr>
                </a:solidFill>
                <a:latin typeface="Montserrat Light" pitchFamily="2" charset="77"/>
                <a:cs typeface="Poppins" pitchFamily="2" charset="77"/>
              </a:rPr>
              <a:t>2</a:t>
            </a:r>
            <a:endParaRPr lang="en-US" sz="1100" kern="0" baseline="30000">
              <a:solidFill>
                <a:schemeClr val="tx1">
                  <a:lumMod val="75000"/>
                  <a:lumOff val="25000"/>
                </a:schemeClr>
              </a:solidFill>
              <a:latin typeface="Montserrat Light" pitchFamily="2" charset="77"/>
              <a:cs typeface="Poppins" pitchFamily="2" charset="77"/>
            </a:endParaRPr>
          </a:p>
        </p:txBody>
      </p:sp>
      <p:sp>
        <p:nvSpPr>
          <p:cNvPr id="15" name="Rectangle 14">
            <a:extLst>
              <a:ext uri="{FF2B5EF4-FFF2-40B4-BE49-F238E27FC236}">
                <a16:creationId xmlns:a16="http://schemas.microsoft.com/office/drawing/2014/main" id="{98F892BD-FD8F-4449-B16F-DD77EE9D2689}"/>
              </a:ext>
            </a:extLst>
          </p:cNvPr>
          <p:cNvSpPr/>
          <p:nvPr/>
        </p:nvSpPr>
        <p:spPr>
          <a:xfrm>
            <a:off x="4473247" y="2356598"/>
            <a:ext cx="2945455" cy="3347070"/>
          </a:xfrm>
          <a:prstGeom prst="rect">
            <a:avLst/>
          </a:prstGeom>
        </p:spPr>
        <p:txBody>
          <a:bodyPr wrap="square">
            <a:spAutoFit/>
          </a:bodyPr>
          <a:lstStyle/>
          <a:p>
            <a:pPr algn="ctr">
              <a:buClr>
                <a:srgbClr val="FF9500"/>
              </a:buClr>
              <a:buSzPct val="100000"/>
            </a:pPr>
            <a:r>
              <a:rPr lang="en-US" sz="1400" b="1" kern="0">
                <a:solidFill>
                  <a:schemeClr val="tx1">
                    <a:lumMod val="75000"/>
                    <a:lumOff val="25000"/>
                  </a:schemeClr>
                </a:solidFill>
                <a:latin typeface="Montserrat" panose="02000505000000020004" pitchFamily="2" charset="77"/>
                <a:cs typeface="Poppins" pitchFamily="2" charset="77"/>
              </a:rPr>
              <a:t>Traditional File Sharing</a:t>
            </a:r>
          </a:p>
          <a:p>
            <a:pPr algn="ctr">
              <a:buClr>
                <a:srgbClr val="FF9500"/>
              </a:buClr>
              <a:buSzPct val="100000"/>
            </a:pPr>
            <a:endParaRPr lang="en-US" sz="1050" kern="0">
              <a:solidFill>
                <a:schemeClr val="tx1">
                  <a:lumMod val="75000"/>
                  <a:lumOff val="25000"/>
                </a:schemeClr>
              </a:solidFill>
              <a:latin typeface="Montserrat" panose="02000505000000020004"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Limited notifications to engage clients, team members or collaborators</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No secure form or data collection capability</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Still requires file sharing links which can expose underlying data</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No ability to leverage enterprises’ existing low-cost storage and infrastructure</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Difficult to maintain compliance with increasing data privacy regulation</a:t>
            </a:r>
          </a:p>
        </p:txBody>
      </p:sp>
      <p:sp>
        <p:nvSpPr>
          <p:cNvPr id="18" name="Rectangle 17">
            <a:extLst>
              <a:ext uri="{FF2B5EF4-FFF2-40B4-BE49-F238E27FC236}">
                <a16:creationId xmlns:a16="http://schemas.microsoft.com/office/drawing/2014/main" id="{A5287672-0EC6-2A4B-8875-F656CC96EA87}"/>
              </a:ext>
            </a:extLst>
          </p:cNvPr>
          <p:cNvSpPr/>
          <p:nvPr/>
        </p:nvSpPr>
        <p:spPr>
          <a:xfrm>
            <a:off x="7961021" y="2356598"/>
            <a:ext cx="2945455" cy="3516347"/>
          </a:xfrm>
          <a:prstGeom prst="rect">
            <a:avLst/>
          </a:prstGeom>
        </p:spPr>
        <p:txBody>
          <a:bodyPr wrap="square">
            <a:spAutoFit/>
          </a:bodyPr>
          <a:lstStyle/>
          <a:p>
            <a:pPr algn="ctr">
              <a:buClr>
                <a:srgbClr val="FF9500"/>
              </a:buClr>
              <a:buSzPct val="100000"/>
            </a:pPr>
            <a:r>
              <a:rPr lang="en-US" sz="1400" b="1" kern="0">
                <a:solidFill>
                  <a:schemeClr val="tx1">
                    <a:lumMod val="75000"/>
                    <a:lumOff val="25000"/>
                  </a:schemeClr>
                </a:solidFill>
                <a:latin typeface="Montserrat" panose="02000505000000020004" pitchFamily="2" charset="77"/>
                <a:cs typeface="Poppins" pitchFamily="2" charset="77"/>
              </a:rPr>
              <a:t>Client Portals</a:t>
            </a:r>
          </a:p>
          <a:p>
            <a:pPr>
              <a:buClr>
                <a:srgbClr val="FF9500"/>
              </a:buClr>
              <a:buSzPct val="100000"/>
            </a:pPr>
            <a:endParaRPr lang="en-US" sz="1050" kern="0">
              <a:solidFill>
                <a:schemeClr val="tx1">
                  <a:lumMod val="75000"/>
                  <a:lumOff val="25000"/>
                </a:schemeClr>
              </a:solidFill>
              <a:latin typeface="Montserrat" panose="02000505000000020004"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Limited ability to collect meta (informational) data beyond the document</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No/limited collaboration features</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Poor mobile app experience</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Generic portals have questionable security measures to meet today’s increasingly advanced threats</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Custom portals do not offer secure document handling and multi-user capability</a:t>
            </a:r>
          </a:p>
          <a:p>
            <a:pPr marL="285744" indent="-285744">
              <a:buClr>
                <a:srgbClr val="FF9500"/>
              </a:buClr>
              <a:buSzPct val="100000"/>
              <a:buFont typeface="Zapf Dingbats"/>
              <a:buChar char="✘"/>
            </a:pPr>
            <a:endParaRPr lang="en-US" sz="1100" kern="0">
              <a:solidFill>
                <a:schemeClr val="tx1">
                  <a:lumMod val="75000"/>
                  <a:lumOff val="25000"/>
                </a:schemeClr>
              </a:solidFill>
              <a:latin typeface="Montserrat Light" pitchFamily="2" charset="77"/>
              <a:cs typeface="Poppins" pitchFamily="2" charset="77"/>
            </a:endParaRPr>
          </a:p>
          <a:p>
            <a:pPr marL="285744" indent="-285744">
              <a:buClr>
                <a:srgbClr val="FF9500"/>
              </a:buClr>
              <a:buSzPct val="100000"/>
              <a:buFont typeface="Zapf Dingbats"/>
              <a:buChar char="✘"/>
            </a:pPr>
            <a:r>
              <a:rPr lang="en-US" sz="1100" kern="0">
                <a:solidFill>
                  <a:schemeClr val="tx1">
                    <a:lumMod val="75000"/>
                    <a:lumOff val="25000"/>
                  </a:schemeClr>
                </a:solidFill>
                <a:latin typeface="Montserrat Light" pitchFamily="2" charset="77"/>
                <a:cs typeface="Poppins" pitchFamily="2" charset="77"/>
              </a:rPr>
              <a:t>Limited ability to meet increasing data privacy regulation</a:t>
            </a:r>
          </a:p>
        </p:txBody>
      </p:sp>
      <p:pic>
        <p:nvPicPr>
          <p:cNvPr id="3" name="Graphic 2">
            <a:extLst>
              <a:ext uri="{FF2B5EF4-FFF2-40B4-BE49-F238E27FC236}">
                <a16:creationId xmlns:a16="http://schemas.microsoft.com/office/drawing/2014/main" id="{EFBF9C6F-E923-B94F-8BB9-0BA75F0FC6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1089" y="1580326"/>
            <a:ext cx="708750" cy="630000"/>
          </a:xfrm>
          <a:prstGeom prst="rect">
            <a:avLst/>
          </a:prstGeom>
        </p:spPr>
      </p:pic>
      <p:pic>
        <p:nvPicPr>
          <p:cNvPr id="5" name="Graphic 4">
            <a:extLst>
              <a:ext uri="{FF2B5EF4-FFF2-40B4-BE49-F238E27FC236}">
                <a16:creationId xmlns:a16="http://schemas.microsoft.com/office/drawing/2014/main" id="{D98B8BA1-E502-1F43-99A4-773CE661A3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3200" y="1580326"/>
            <a:ext cx="630000" cy="630000"/>
          </a:xfrm>
          <a:prstGeom prst="rect">
            <a:avLst/>
          </a:prstGeom>
        </p:spPr>
      </p:pic>
      <p:pic>
        <p:nvPicPr>
          <p:cNvPr id="7" name="Graphic 6">
            <a:extLst>
              <a:ext uri="{FF2B5EF4-FFF2-40B4-BE49-F238E27FC236}">
                <a16:creationId xmlns:a16="http://schemas.microsoft.com/office/drawing/2014/main" id="{D2F1C6B1-F1A0-854C-91B0-A0390B131F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0125" y="2018424"/>
            <a:ext cx="75121" cy="85853"/>
          </a:xfrm>
          <a:prstGeom prst="rect">
            <a:avLst/>
          </a:prstGeom>
        </p:spPr>
      </p:pic>
      <p:pic>
        <p:nvPicPr>
          <p:cNvPr id="9" name="Graphic 8">
            <a:extLst>
              <a:ext uri="{FF2B5EF4-FFF2-40B4-BE49-F238E27FC236}">
                <a16:creationId xmlns:a16="http://schemas.microsoft.com/office/drawing/2014/main" id="{E1E4DC18-5BC7-3C42-ACA1-A07CBAD75D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18748" y="1580326"/>
            <a:ext cx="630000" cy="630000"/>
          </a:xfrm>
          <a:prstGeom prst="rect">
            <a:avLst/>
          </a:prstGeom>
        </p:spPr>
      </p:pic>
      <p:sp>
        <p:nvSpPr>
          <p:cNvPr id="11" name="TextBox 10">
            <a:extLst>
              <a:ext uri="{FF2B5EF4-FFF2-40B4-BE49-F238E27FC236}">
                <a16:creationId xmlns:a16="http://schemas.microsoft.com/office/drawing/2014/main" id="{41FA8F70-8A0B-3F87-7C68-DE4A709523A1}"/>
              </a:ext>
            </a:extLst>
          </p:cNvPr>
          <p:cNvSpPr txBox="1"/>
          <p:nvPr/>
        </p:nvSpPr>
        <p:spPr>
          <a:xfrm>
            <a:off x="2339163" y="6067861"/>
            <a:ext cx="4465674" cy="630942"/>
          </a:xfrm>
          <a:prstGeom prst="rect">
            <a:avLst/>
          </a:prstGeom>
          <a:noFill/>
        </p:spPr>
        <p:txBody>
          <a:bodyPr wrap="square" rtlCol="0">
            <a:spAutoFit/>
          </a:bodyPr>
          <a:lstStyle/>
          <a:p>
            <a:r>
              <a:rPr lang="en-US" sz="1050" baseline="30000">
                <a:latin typeface="Montserrat Light" pitchFamily="2" charset="77"/>
              </a:rPr>
              <a:t>1</a:t>
            </a:r>
            <a:r>
              <a:rPr lang="en-US" sz="1050">
                <a:latin typeface="Montserrat Light" pitchFamily="2" charset="77"/>
              </a:rPr>
              <a:t> </a:t>
            </a:r>
            <a:r>
              <a:rPr lang="en-US" sz="1050" err="1">
                <a:latin typeface="Montserrat Light" pitchFamily="2" charset="77"/>
              </a:rPr>
              <a:t>Altn</a:t>
            </a:r>
            <a:endParaRPr lang="en-US" sz="1050">
              <a:latin typeface="Montserrat Light" pitchFamily="2" charset="77"/>
            </a:endParaRPr>
          </a:p>
          <a:p>
            <a:r>
              <a:rPr lang="en-US" sz="1050" baseline="30000">
                <a:latin typeface="Montserrat Light" pitchFamily="2" charset="77"/>
              </a:rPr>
              <a:t>2 </a:t>
            </a:r>
            <a:r>
              <a:rPr lang="en-US" sz="1050">
                <a:latin typeface="Montserrat Light" pitchFamily="2" charset="77"/>
              </a:rPr>
              <a:t>Sophos</a:t>
            </a:r>
          </a:p>
          <a:p>
            <a:endParaRPr lang="en-US" sz="1050" baseline="30000">
              <a:latin typeface="Montserrat Light" pitchFamily="2" charset="77"/>
            </a:endParaRPr>
          </a:p>
          <a:p>
            <a:endParaRPr lang="en-US" sz="1050" baseline="30000">
              <a:latin typeface="Montserrat Light" pitchFamily="2" charset="77"/>
            </a:endParaRPr>
          </a:p>
        </p:txBody>
      </p:sp>
    </p:spTree>
    <p:extLst>
      <p:ext uri="{BB962C8B-B14F-4D97-AF65-F5344CB8AC3E}">
        <p14:creationId xmlns:p14="http://schemas.microsoft.com/office/powerpoint/2010/main" val="3506136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5FDCA4-6CD3-A767-2D80-10746779700D}"/>
              </a:ext>
            </a:extLst>
          </p:cNvPr>
          <p:cNvSpPr>
            <a:spLocks noGrp="1"/>
          </p:cNvSpPr>
          <p:nvPr>
            <p:ph type="title"/>
          </p:nvPr>
        </p:nvSpPr>
        <p:spPr/>
        <p:txBody>
          <a:bodyPr/>
          <a:lstStyle/>
          <a:p>
            <a:r>
              <a:rPr lang="en-US"/>
              <a:t>Advisor &amp; Client experience</a:t>
            </a:r>
          </a:p>
        </p:txBody>
      </p:sp>
      <p:sp>
        <p:nvSpPr>
          <p:cNvPr id="17" name="Rectangle 16">
            <a:extLst>
              <a:ext uri="{FF2B5EF4-FFF2-40B4-BE49-F238E27FC236}">
                <a16:creationId xmlns:a16="http://schemas.microsoft.com/office/drawing/2014/main" id="{65149A4F-2696-3F45-54CA-A54F13307960}"/>
              </a:ext>
            </a:extLst>
          </p:cNvPr>
          <p:cNvSpPr/>
          <p:nvPr/>
        </p:nvSpPr>
        <p:spPr>
          <a:xfrm>
            <a:off x="745249" y="4060298"/>
            <a:ext cx="2273080" cy="1323439"/>
          </a:xfrm>
          <a:prstGeom prst="rect">
            <a:avLst/>
          </a:prstGeom>
        </p:spPr>
        <p:txBody>
          <a:bodyPr wrap="square">
            <a:spAutoFit/>
          </a:bodyPr>
          <a:lstStyle/>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Used by clients, advisors and admins</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Secure productivity workflows</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Easy collaboration</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Intuitive interface with minimal learning curve</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iOS &amp; Android mobile apps</a:t>
            </a:r>
          </a:p>
        </p:txBody>
      </p:sp>
      <p:sp>
        <p:nvSpPr>
          <p:cNvPr id="20" name="Rectangle 19">
            <a:extLst>
              <a:ext uri="{FF2B5EF4-FFF2-40B4-BE49-F238E27FC236}">
                <a16:creationId xmlns:a16="http://schemas.microsoft.com/office/drawing/2014/main" id="{1C96D0C3-0012-F4F6-9C2E-00142E3A3DD9}"/>
              </a:ext>
            </a:extLst>
          </p:cNvPr>
          <p:cNvSpPr/>
          <p:nvPr/>
        </p:nvSpPr>
        <p:spPr>
          <a:xfrm>
            <a:off x="6720865" y="4077625"/>
            <a:ext cx="2273081" cy="1169551"/>
          </a:xfrm>
          <a:prstGeom prst="rect">
            <a:avLst/>
          </a:prstGeom>
        </p:spPr>
        <p:txBody>
          <a:bodyPr wrap="square">
            <a:spAutoFit/>
          </a:bodyPr>
          <a:lstStyle/>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Used by advisors and admins only</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Use SideDrawer credentials</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Leverage common functionality within Salesforce widget</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hlinkClick r:id="rId2"/>
              </a:rPr>
              <a:t>Click here </a:t>
            </a:r>
            <a:r>
              <a:rPr lang="en-US" sz="1000" kern="0">
                <a:solidFill>
                  <a:schemeClr val="tx1">
                    <a:lumMod val="75000"/>
                    <a:lumOff val="25000"/>
                  </a:schemeClr>
                </a:solidFill>
                <a:latin typeface="Montserrat" panose="02000505000000020004" pitchFamily="2" charset="77"/>
                <a:cs typeface="Poppins" pitchFamily="2" charset="77"/>
              </a:rPr>
              <a:t>for more details</a:t>
            </a:r>
          </a:p>
        </p:txBody>
      </p:sp>
      <p:grpSp>
        <p:nvGrpSpPr>
          <p:cNvPr id="24" name="Group 23">
            <a:extLst>
              <a:ext uri="{FF2B5EF4-FFF2-40B4-BE49-F238E27FC236}">
                <a16:creationId xmlns:a16="http://schemas.microsoft.com/office/drawing/2014/main" id="{6E4D626A-C614-43BB-845D-2C6BE7786E07}"/>
              </a:ext>
            </a:extLst>
          </p:cNvPr>
          <p:cNvGrpSpPr/>
          <p:nvPr/>
        </p:nvGrpSpPr>
        <p:grpSpPr>
          <a:xfrm>
            <a:off x="3848374" y="2019929"/>
            <a:ext cx="2062555" cy="1757413"/>
            <a:chOff x="4892004" y="1997308"/>
            <a:chExt cx="2508423" cy="2137318"/>
          </a:xfrm>
        </p:grpSpPr>
        <p:pic>
          <p:nvPicPr>
            <p:cNvPr id="21" name="Picture 20" descr="A close up of electronics&#10;&#10;Description automatically generated">
              <a:extLst>
                <a:ext uri="{FF2B5EF4-FFF2-40B4-BE49-F238E27FC236}">
                  <a16:creationId xmlns:a16="http://schemas.microsoft.com/office/drawing/2014/main" id="{C628877D-A242-D642-D0FA-7CB17F05BD29}"/>
                </a:ext>
              </a:extLst>
            </p:cNvPr>
            <p:cNvPicPr>
              <a:picLocks noChangeAspect="1"/>
            </p:cNvPicPr>
            <p:nvPr/>
          </p:nvPicPr>
          <p:blipFill>
            <a:blip r:embed="rId3"/>
            <a:stretch>
              <a:fillRect/>
            </a:stretch>
          </p:blipFill>
          <p:spPr>
            <a:xfrm>
              <a:off x="4892004" y="1997308"/>
              <a:ext cx="2508423" cy="2137318"/>
            </a:xfrm>
            <a:prstGeom prst="rect">
              <a:avLst/>
            </a:prstGeom>
          </p:spPr>
        </p:pic>
        <p:pic>
          <p:nvPicPr>
            <p:cNvPr id="22" name="Content Placeholder 7" descr="Graphical user interface, application&#10;&#10;Description automatically generated">
              <a:extLst>
                <a:ext uri="{FF2B5EF4-FFF2-40B4-BE49-F238E27FC236}">
                  <a16:creationId xmlns:a16="http://schemas.microsoft.com/office/drawing/2014/main" id="{E846E797-07C1-A2D0-B1BA-BD28EF6EBBD8}"/>
                </a:ext>
              </a:extLst>
            </p:cNvPr>
            <p:cNvPicPr>
              <a:picLocks noChangeAspect="1"/>
            </p:cNvPicPr>
            <p:nvPr/>
          </p:nvPicPr>
          <p:blipFill rotWithShape="1">
            <a:blip r:embed="rId4"/>
            <a:srcRect l="-2940" r="1179"/>
            <a:stretch/>
          </p:blipFill>
          <p:spPr>
            <a:xfrm>
              <a:off x="4907241" y="2047405"/>
              <a:ext cx="2377518" cy="1381595"/>
            </a:xfrm>
            <a:prstGeom prst="rect">
              <a:avLst/>
            </a:prstGeom>
            <a:ln>
              <a:noFill/>
            </a:ln>
            <a:effectLst/>
          </p:spPr>
        </p:pic>
      </p:grpSp>
      <p:sp>
        <p:nvSpPr>
          <p:cNvPr id="23" name="Rectangle 22">
            <a:extLst>
              <a:ext uri="{FF2B5EF4-FFF2-40B4-BE49-F238E27FC236}">
                <a16:creationId xmlns:a16="http://schemas.microsoft.com/office/drawing/2014/main" id="{F8AA69E6-7CC7-72C8-DF55-5F0B6DF30E6A}"/>
              </a:ext>
            </a:extLst>
          </p:cNvPr>
          <p:cNvSpPr/>
          <p:nvPr/>
        </p:nvSpPr>
        <p:spPr>
          <a:xfrm>
            <a:off x="3860903" y="4060298"/>
            <a:ext cx="2273080" cy="1169551"/>
          </a:xfrm>
          <a:prstGeom prst="rect">
            <a:avLst/>
          </a:prstGeom>
        </p:spPr>
        <p:txBody>
          <a:bodyPr wrap="square">
            <a:spAutoFit/>
          </a:bodyPr>
          <a:lstStyle/>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Used by advisors and admins only</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Create data and document gathering workflows</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Leverage file distribution workflows</a:t>
            </a:r>
          </a:p>
          <a:p>
            <a:pPr marL="285750" indent="-285750">
              <a:buClr>
                <a:srgbClr val="FF9500"/>
              </a:buClr>
              <a:buFont typeface="Arial" panose="020B0604020202020204" pitchFamily="34" charset="0"/>
              <a:buChar char="•"/>
            </a:pPr>
            <a:endParaRPr lang="en-US" sz="1000" kern="0">
              <a:solidFill>
                <a:schemeClr val="tx1">
                  <a:lumMod val="75000"/>
                  <a:lumOff val="25000"/>
                </a:schemeClr>
              </a:solidFill>
              <a:latin typeface="Montserrat" panose="02000505000000020004" pitchFamily="2" charset="77"/>
              <a:cs typeface="Poppins" pitchFamily="2" charset="77"/>
            </a:endParaRPr>
          </a:p>
        </p:txBody>
      </p:sp>
      <p:grpSp>
        <p:nvGrpSpPr>
          <p:cNvPr id="25" name="Group 24">
            <a:extLst>
              <a:ext uri="{FF2B5EF4-FFF2-40B4-BE49-F238E27FC236}">
                <a16:creationId xmlns:a16="http://schemas.microsoft.com/office/drawing/2014/main" id="{74625AD4-9ED2-55D0-0119-1140B73505EA}"/>
              </a:ext>
            </a:extLst>
          </p:cNvPr>
          <p:cNvGrpSpPr/>
          <p:nvPr/>
        </p:nvGrpSpPr>
        <p:grpSpPr>
          <a:xfrm>
            <a:off x="6811408" y="1918618"/>
            <a:ext cx="2182538" cy="1892466"/>
            <a:chOff x="8701226" y="1843443"/>
            <a:chExt cx="2654344" cy="2301566"/>
          </a:xfrm>
        </p:grpSpPr>
        <p:pic>
          <p:nvPicPr>
            <p:cNvPr id="18" name="Picture 17" descr="Graphical user interface, application&#10;&#10;Description automatically generated">
              <a:extLst>
                <a:ext uri="{FF2B5EF4-FFF2-40B4-BE49-F238E27FC236}">
                  <a16:creationId xmlns:a16="http://schemas.microsoft.com/office/drawing/2014/main" id="{E91F9FD9-4DE4-0096-F346-D9269B8DF608}"/>
                </a:ext>
              </a:extLst>
            </p:cNvPr>
            <p:cNvPicPr>
              <a:picLocks noChangeAspect="1"/>
            </p:cNvPicPr>
            <p:nvPr/>
          </p:nvPicPr>
          <p:blipFill>
            <a:blip r:embed="rId5"/>
            <a:stretch>
              <a:fillRect/>
            </a:stretch>
          </p:blipFill>
          <p:spPr>
            <a:xfrm>
              <a:off x="8701226" y="1843443"/>
              <a:ext cx="2508423" cy="2301566"/>
            </a:xfrm>
            <a:prstGeom prst="rect">
              <a:avLst/>
            </a:prstGeom>
          </p:spPr>
        </p:pic>
        <p:pic>
          <p:nvPicPr>
            <p:cNvPr id="19" name="Picture 8" descr="Salesforce Logo transparent PNG - StickPNG">
              <a:extLst>
                <a:ext uri="{FF2B5EF4-FFF2-40B4-BE49-F238E27FC236}">
                  <a16:creationId xmlns:a16="http://schemas.microsoft.com/office/drawing/2014/main" id="{2F511D07-FB14-5915-D29E-FD0474201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0809" y="3217728"/>
              <a:ext cx="694761" cy="48862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59300810-7401-BAAC-015F-1055C903EFE3}"/>
              </a:ext>
            </a:extLst>
          </p:cNvPr>
          <p:cNvSpPr/>
          <p:nvPr/>
        </p:nvSpPr>
        <p:spPr>
          <a:xfrm>
            <a:off x="911291" y="1340297"/>
            <a:ext cx="1964377" cy="461665"/>
          </a:xfrm>
          <a:prstGeom prst="rect">
            <a:avLst/>
          </a:prstGeom>
        </p:spPr>
        <p:txBody>
          <a:bodyPr wrap="square">
            <a:spAutoFit/>
          </a:bodyPr>
          <a:lstStyle/>
          <a:p>
            <a:pPr algn="ctr"/>
            <a:r>
              <a:rPr lang="en-US" sz="1200" b="1" kern="0">
                <a:solidFill>
                  <a:schemeClr val="tx1">
                    <a:lumMod val="75000"/>
                    <a:lumOff val="25000"/>
                  </a:schemeClr>
                </a:solidFill>
                <a:latin typeface="Montserrat" panose="02000505000000020004" pitchFamily="2" charset="77"/>
                <a:cs typeface="Poppins" pitchFamily="2" charset="77"/>
              </a:rPr>
              <a:t>Advisor Branded Web and Mobile Apps</a:t>
            </a:r>
          </a:p>
        </p:txBody>
      </p:sp>
      <p:sp>
        <p:nvSpPr>
          <p:cNvPr id="28" name="Rectangle 27">
            <a:extLst>
              <a:ext uri="{FF2B5EF4-FFF2-40B4-BE49-F238E27FC236}">
                <a16:creationId xmlns:a16="http://schemas.microsoft.com/office/drawing/2014/main" id="{D42182A5-CAAE-ABC2-72C1-9C104FF2D49C}"/>
              </a:ext>
            </a:extLst>
          </p:cNvPr>
          <p:cNvSpPr/>
          <p:nvPr/>
        </p:nvSpPr>
        <p:spPr>
          <a:xfrm>
            <a:off x="6915956" y="1393459"/>
            <a:ext cx="1882900" cy="461665"/>
          </a:xfrm>
          <a:prstGeom prst="rect">
            <a:avLst/>
          </a:prstGeom>
        </p:spPr>
        <p:txBody>
          <a:bodyPr wrap="square">
            <a:spAutoFit/>
          </a:bodyPr>
          <a:lstStyle/>
          <a:p>
            <a:pPr algn="ctr"/>
            <a:r>
              <a:rPr lang="en-US" sz="1200" b="1" kern="0">
                <a:solidFill>
                  <a:schemeClr val="tx1">
                    <a:lumMod val="75000"/>
                    <a:lumOff val="25000"/>
                  </a:schemeClr>
                </a:solidFill>
                <a:latin typeface="Montserrat" panose="02000505000000020004" pitchFamily="2" charset="77"/>
                <a:cs typeface="Poppins" pitchFamily="2" charset="77"/>
              </a:rPr>
              <a:t>SideDrawer Salesforce LWC</a:t>
            </a:r>
          </a:p>
        </p:txBody>
      </p:sp>
      <p:sp>
        <p:nvSpPr>
          <p:cNvPr id="29" name="Rectangle 28">
            <a:extLst>
              <a:ext uri="{FF2B5EF4-FFF2-40B4-BE49-F238E27FC236}">
                <a16:creationId xmlns:a16="http://schemas.microsoft.com/office/drawing/2014/main" id="{3E0C541F-5453-705B-24E6-BD800FC11FCB}"/>
              </a:ext>
            </a:extLst>
          </p:cNvPr>
          <p:cNvSpPr/>
          <p:nvPr/>
        </p:nvSpPr>
        <p:spPr>
          <a:xfrm>
            <a:off x="3801213" y="1389911"/>
            <a:ext cx="2074297" cy="276999"/>
          </a:xfrm>
          <a:prstGeom prst="rect">
            <a:avLst/>
          </a:prstGeom>
        </p:spPr>
        <p:txBody>
          <a:bodyPr wrap="square">
            <a:spAutoFit/>
          </a:bodyPr>
          <a:lstStyle/>
          <a:p>
            <a:pPr algn="ctr"/>
            <a:r>
              <a:rPr lang="en-US" sz="1200" b="1" kern="0">
                <a:solidFill>
                  <a:schemeClr val="tx1">
                    <a:lumMod val="75000"/>
                    <a:lumOff val="25000"/>
                  </a:schemeClr>
                </a:solidFill>
                <a:latin typeface="Montserrat" panose="02000505000000020004" pitchFamily="2" charset="77"/>
                <a:cs typeface="Poppins" pitchFamily="2" charset="77"/>
              </a:rPr>
              <a:t>Admin Console</a:t>
            </a:r>
          </a:p>
        </p:txBody>
      </p:sp>
      <p:sp>
        <p:nvSpPr>
          <p:cNvPr id="42" name="Rounded Rectangle 41">
            <a:extLst>
              <a:ext uri="{FF2B5EF4-FFF2-40B4-BE49-F238E27FC236}">
                <a16:creationId xmlns:a16="http://schemas.microsoft.com/office/drawing/2014/main" id="{FFD1B2AF-576B-5877-E185-F2FD05BB03CA}"/>
              </a:ext>
            </a:extLst>
          </p:cNvPr>
          <p:cNvSpPr/>
          <p:nvPr/>
        </p:nvSpPr>
        <p:spPr>
          <a:xfrm>
            <a:off x="927431" y="2248692"/>
            <a:ext cx="283552" cy="1834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3AF53891-2084-4B1F-3D19-68F9D5B87E34}"/>
              </a:ext>
            </a:extLst>
          </p:cNvPr>
          <p:cNvSpPr/>
          <p:nvPr/>
        </p:nvSpPr>
        <p:spPr>
          <a:xfrm>
            <a:off x="945670" y="2272595"/>
            <a:ext cx="272379" cy="1893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able&#10;&#10;Description automatically generated">
            <a:extLst>
              <a:ext uri="{FF2B5EF4-FFF2-40B4-BE49-F238E27FC236}">
                <a16:creationId xmlns:a16="http://schemas.microsoft.com/office/drawing/2014/main" id="{21F2D550-69BE-F09C-0EF2-1D4758E19294}"/>
              </a:ext>
            </a:extLst>
          </p:cNvPr>
          <p:cNvPicPr>
            <a:picLocks noChangeAspect="1"/>
          </p:cNvPicPr>
          <p:nvPr/>
        </p:nvPicPr>
        <p:blipFill>
          <a:blip r:embed="rId7"/>
          <a:stretch>
            <a:fillRect/>
          </a:stretch>
        </p:blipFill>
        <p:spPr>
          <a:xfrm>
            <a:off x="10174271" y="1900851"/>
            <a:ext cx="793615" cy="1892467"/>
          </a:xfrm>
          <a:prstGeom prst="rect">
            <a:avLst/>
          </a:prstGeom>
        </p:spPr>
      </p:pic>
      <p:sp>
        <p:nvSpPr>
          <p:cNvPr id="7" name="Rectangle 6">
            <a:extLst>
              <a:ext uri="{FF2B5EF4-FFF2-40B4-BE49-F238E27FC236}">
                <a16:creationId xmlns:a16="http://schemas.microsoft.com/office/drawing/2014/main" id="{BF976FE3-EFDB-3649-A743-858EDA397DBD}"/>
              </a:ext>
            </a:extLst>
          </p:cNvPr>
          <p:cNvSpPr/>
          <p:nvPr/>
        </p:nvSpPr>
        <p:spPr>
          <a:xfrm>
            <a:off x="9748405" y="1340296"/>
            <a:ext cx="1634241" cy="461665"/>
          </a:xfrm>
          <a:prstGeom prst="rect">
            <a:avLst/>
          </a:prstGeom>
        </p:spPr>
        <p:txBody>
          <a:bodyPr wrap="square">
            <a:spAutoFit/>
          </a:bodyPr>
          <a:lstStyle/>
          <a:p>
            <a:pPr algn="ctr"/>
            <a:r>
              <a:rPr lang="en-US" sz="1200" b="1" kern="0">
                <a:solidFill>
                  <a:schemeClr val="tx1">
                    <a:lumMod val="75000"/>
                    <a:lumOff val="25000"/>
                  </a:schemeClr>
                </a:solidFill>
                <a:latin typeface="Montserrat" panose="02000505000000020004" pitchFamily="2" charset="77"/>
                <a:cs typeface="Poppins" pitchFamily="2" charset="77"/>
              </a:rPr>
              <a:t>SideDrawer Desktop</a:t>
            </a:r>
          </a:p>
        </p:txBody>
      </p:sp>
      <p:sp>
        <p:nvSpPr>
          <p:cNvPr id="8" name="Rectangle 7">
            <a:extLst>
              <a:ext uri="{FF2B5EF4-FFF2-40B4-BE49-F238E27FC236}">
                <a16:creationId xmlns:a16="http://schemas.microsoft.com/office/drawing/2014/main" id="{7FAC797B-075A-4E90-C0A3-CE5C4A83E6E8}"/>
              </a:ext>
            </a:extLst>
          </p:cNvPr>
          <p:cNvSpPr/>
          <p:nvPr/>
        </p:nvSpPr>
        <p:spPr>
          <a:xfrm>
            <a:off x="9428986" y="4077625"/>
            <a:ext cx="2273081" cy="1477328"/>
          </a:xfrm>
          <a:prstGeom prst="rect">
            <a:avLst/>
          </a:prstGeom>
        </p:spPr>
        <p:txBody>
          <a:bodyPr wrap="square">
            <a:spAutoFit/>
          </a:bodyPr>
          <a:lstStyle/>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Used by advisors and admins only</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Local file desktop sync capability of cloud files</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rPr>
              <a:t>Similar experience as other cloud based storage tools</a:t>
            </a:r>
          </a:p>
          <a:p>
            <a:pPr marL="285750" indent="-285750">
              <a:buClr>
                <a:srgbClr val="FF9500"/>
              </a:buClr>
              <a:buFont typeface="Arial" panose="020B0604020202020204" pitchFamily="34" charset="0"/>
              <a:buChar char="•"/>
            </a:pPr>
            <a:r>
              <a:rPr lang="en-US" sz="1000" kern="0">
                <a:solidFill>
                  <a:schemeClr val="tx1">
                    <a:lumMod val="75000"/>
                    <a:lumOff val="25000"/>
                  </a:schemeClr>
                </a:solidFill>
                <a:latin typeface="Montserrat" panose="02000505000000020004" pitchFamily="2" charset="77"/>
                <a:cs typeface="Poppins" pitchFamily="2" charset="77"/>
                <a:hlinkClick r:id="rId8"/>
              </a:rPr>
              <a:t>Click here </a:t>
            </a:r>
            <a:r>
              <a:rPr lang="en-US" sz="1000" kern="0">
                <a:solidFill>
                  <a:schemeClr val="tx1">
                    <a:lumMod val="75000"/>
                    <a:lumOff val="25000"/>
                  </a:schemeClr>
                </a:solidFill>
                <a:latin typeface="Montserrat" panose="02000505000000020004" pitchFamily="2" charset="77"/>
                <a:cs typeface="Poppins" pitchFamily="2" charset="77"/>
              </a:rPr>
              <a:t>for more details</a:t>
            </a:r>
          </a:p>
          <a:p>
            <a:pPr marL="285750" indent="-285750">
              <a:buClr>
                <a:srgbClr val="FF9500"/>
              </a:buClr>
              <a:buFont typeface="Arial" panose="020B0604020202020204" pitchFamily="34" charset="0"/>
              <a:buChar char="•"/>
            </a:pPr>
            <a:endParaRPr lang="en-US" sz="1000" kern="0">
              <a:solidFill>
                <a:schemeClr val="tx1">
                  <a:lumMod val="75000"/>
                  <a:lumOff val="25000"/>
                </a:schemeClr>
              </a:solidFill>
              <a:latin typeface="Montserrat" panose="02000505000000020004" pitchFamily="2" charset="77"/>
              <a:cs typeface="Poppins" pitchFamily="2" charset="77"/>
            </a:endParaRPr>
          </a:p>
          <a:p>
            <a:pPr marL="171450" indent="-171450">
              <a:buClr>
                <a:srgbClr val="FF9500"/>
              </a:buClr>
              <a:buFont typeface="Arial" panose="020B0604020202020204" pitchFamily="34" charset="0"/>
              <a:buChar char="•"/>
            </a:pPr>
            <a:endParaRPr lang="en-US" sz="1000" kern="0">
              <a:solidFill>
                <a:schemeClr val="tx1">
                  <a:lumMod val="75000"/>
                  <a:lumOff val="25000"/>
                </a:schemeClr>
              </a:solidFill>
              <a:latin typeface="Montserrat" panose="02000505000000020004" pitchFamily="2" charset="77"/>
              <a:cs typeface="Poppins" pitchFamily="2" charset="77"/>
            </a:endParaRPr>
          </a:p>
        </p:txBody>
      </p:sp>
      <p:grpSp>
        <p:nvGrpSpPr>
          <p:cNvPr id="5" name="Group 4">
            <a:extLst>
              <a:ext uri="{FF2B5EF4-FFF2-40B4-BE49-F238E27FC236}">
                <a16:creationId xmlns:a16="http://schemas.microsoft.com/office/drawing/2014/main" id="{CCB6D9D1-1467-86C3-68B3-C284CAF2F56D}"/>
              </a:ext>
            </a:extLst>
          </p:cNvPr>
          <p:cNvGrpSpPr/>
          <p:nvPr/>
        </p:nvGrpSpPr>
        <p:grpSpPr>
          <a:xfrm>
            <a:off x="836356" y="2017672"/>
            <a:ext cx="2111539" cy="1759670"/>
            <a:chOff x="4211300" y="1957479"/>
            <a:chExt cx="3838138" cy="3198547"/>
          </a:xfrm>
        </p:grpSpPr>
        <p:grpSp>
          <p:nvGrpSpPr>
            <p:cNvPr id="9" name="Group 8">
              <a:extLst>
                <a:ext uri="{FF2B5EF4-FFF2-40B4-BE49-F238E27FC236}">
                  <a16:creationId xmlns:a16="http://schemas.microsoft.com/office/drawing/2014/main" id="{213F4D09-0501-B101-72E8-B158B9DDF6D3}"/>
                </a:ext>
              </a:extLst>
            </p:cNvPr>
            <p:cNvGrpSpPr/>
            <p:nvPr/>
          </p:nvGrpSpPr>
          <p:grpSpPr>
            <a:xfrm>
              <a:off x="4211300" y="1957479"/>
              <a:ext cx="3838138" cy="3198547"/>
              <a:chOff x="8083001" y="1945652"/>
              <a:chExt cx="3838138" cy="3198547"/>
            </a:xfrm>
          </p:grpSpPr>
          <p:grpSp>
            <p:nvGrpSpPr>
              <p:cNvPr id="13" name="Group 12">
                <a:extLst>
                  <a:ext uri="{FF2B5EF4-FFF2-40B4-BE49-F238E27FC236}">
                    <a16:creationId xmlns:a16="http://schemas.microsoft.com/office/drawing/2014/main" id="{C9FC3813-9E7F-7FC0-43D3-0B1E7F02FA20}"/>
                  </a:ext>
                </a:extLst>
              </p:cNvPr>
              <p:cNvGrpSpPr/>
              <p:nvPr/>
            </p:nvGrpSpPr>
            <p:grpSpPr>
              <a:xfrm>
                <a:off x="8083001" y="1945652"/>
                <a:ext cx="3838138" cy="3198547"/>
                <a:chOff x="4354519" y="1924633"/>
                <a:chExt cx="3535258" cy="3234101"/>
              </a:xfrm>
            </p:grpSpPr>
            <p:grpSp>
              <p:nvGrpSpPr>
                <p:cNvPr id="15" name="Group 14">
                  <a:extLst>
                    <a:ext uri="{FF2B5EF4-FFF2-40B4-BE49-F238E27FC236}">
                      <a16:creationId xmlns:a16="http://schemas.microsoft.com/office/drawing/2014/main" id="{1F17D593-10AE-2BF5-08AD-3E99740A2F1B}"/>
                    </a:ext>
                  </a:extLst>
                </p:cNvPr>
                <p:cNvGrpSpPr/>
                <p:nvPr/>
              </p:nvGrpSpPr>
              <p:grpSpPr>
                <a:xfrm>
                  <a:off x="4354519" y="1924633"/>
                  <a:ext cx="3535258" cy="3234101"/>
                  <a:chOff x="755231" y="1563128"/>
                  <a:chExt cx="5145909" cy="4707546"/>
                </a:xfrm>
              </p:grpSpPr>
              <p:pic>
                <p:nvPicPr>
                  <p:cNvPr id="40" name="Picture 39">
                    <a:extLst>
                      <a:ext uri="{FF2B5EF4-FFF2-40B4-BE49-F238E27FC236}">
                        <a16:creationId xmlns:a16="http://schemas.microsoft.com/office/drawing/2014/main" id="{86EFE68D-2B64-6548-0D27-CAEFBAD5089E}"/>
                      </a:ext>
                    </a:extLst>
                  </p:cNvPr>
                  <p:cNvPicPr>
                    <a:picLocks noChangeAspect="1"/>
                  </p:cNvPicPr>
                  <p:nvPr/>
                </p:nvPicPr>
                <p:blipFill>
                  <a:blip r:embed="rId9"/>
                  <a:srcRect/>
                  <a:stretch/>
                </p:blipFill>
                <p:spPr>
                  <a:xfrm>
                    <a:off x="755231" y="1563128"/>
                    <a:ext cx="5145909" cy="4707546"/>
                  </a:xfrm>
                  <a:prstGeom prst="rect">
                    <a:avLst/>
                  </a:prstGeom>
                </p:spPr>
              </p:pic>
              <p:pic>
                <p:nvPicPr>
                  <p:cNvPr id="45" name="Picture 44" descr="Graphical user interface, application, Teams&#10;&#10;Description automatically generated">
                    <a:extLst>
                      <a:ext uri="{FF2B5EF4-FFF2-40B4-BE49-F238E27FC236}">
                        <a16:creationId xmlns:a16="http://schemas.microsoft.com/office/drawing/2014/main" id="{93E7D233-F1E2-9DA8-3F77-773A7ED8E0C0}"/>
                      </a:ext>
                    </a:extLst>
                  </p:cNvPr>
                  <p:cNvPicPr>
                    <a:picLocks noChangeAspect="1"/>
                  </p:cNvPicPr>
                  <p:nvPr/>
                </p:nvPicPr>
                <p:blipFill>
                  <a:blip r:embed="rId10"/>
                  <a:stretch>
                    <a:fillRect/>
                  </a:stretch>
                </p:blipFill>
                <p:spPr>
                  <a:xfrm>
                    <a:off x="970865" y="1811273"/>
                    <a:ext cx="4721039" cy="2985956"/>
                  </a:xfrm>
                  <a:prstGeom prst="rect">
                    <a:avLst/>
                  </a:prstGeom>
                </p:spPr>
              </p:pic>
            </p:grpSp>
            <p:grpSp>
              <p:nvGrpSpPr>
                <p:cNvPr id="16" name="Group 15">
                  <a:extLst>
                    <a:ext uri="{FF2B5EF4-FFF2-40B4-BE49-F238E27FC236}">
                      <a16:creationId xmlns:a16="http://schemas.microsoft.com/office/drawing/2014/main" id="{1DFB9A69-E45D-4B05-E92F-9E61850313E6}"/>
                    </a:ext>
                  </a:extLst>
                </p:cNvPr>
                <p:cNvGrpSpPr/>
                <p:nvPr/>
              </p:nvGrpSpPr>
              <p:grpSpPr>
                <a:xfrm>
                  <a:off x="4502661" y="2325476"/>
                  <a:ext cx="475348" cy="357705"/>
                  <a:chOff x="5672746" y="1207705"/>
                  <a:chExt cx="794136" cy="629768"/>
                </a:xfrm>
                <a:solidFill>
                  <a:schemeClr val="bg1"/>
                </a:solidFill>
              </p:grpSpPr>
              <p:sp>
                <p:nvSpPr>
                  <p:cNvPr id="27" name="Rounded Rectangle 26">
                    <a:extLst>
                      <a:ext uri="{FF2B5EF4-FFF2-40B4-BE49-F238E27FC236}">
                        <a16:creationId xmlns:a16="http://schemas.microsoft.com/office/drawing/2014/main" id="{8869944D-13E9-9426-3B43-49E80732F7F7}"/>
                      </a:ext>
                    </a:extLst>
                  </p:cNvPr>
                  <p:cNvSpPr/>
                  <p:nvPr/>
                </p:nvSpPr>
                <p:spPr>
                  <a:xfrm>
                    <a:off x="5672746" y="1243164"/>
                    <a:ext cx="794136" cy="5943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Logo, company name&#10;&#10;Description automatically generated">
                    <a:extLst>
                      <a:ext uri="{FF2B5EF4-FFF2-40B4-BE49-F238E27FC236}">
                        <a16:creationId xmlns:a16="http://schemas.microsoft.com/office/drawing/2014/main" id="{953A3A16-FA19-B8C3-8FB1-DF6FFF999A51}"/>
                      </a:ext>
                    </a:extLst>
                  </p:cNvPr>
                  <p:cNvPicPr>
                    <a:picLocks noChangeAspect="1"/>
                  </p:cNvPicPr>
                  <p:nvPr/>
                </p:nvPicPr>
                <p:blipFill>
                  <a:blip r:embed="rId11"/>
                  <a:stretch>
                    <a:fillRect/>
                  </a:stretch>
                </p:blipFill>
                <p:spPr>
                  <a:xfrm>
                    <a:off x="5764661" y="1207705"/>
                    <a:ext cx="579010" cy="613358"/>
                  </a:xfrm>
                  <a:prstGeom prst="rect">
                    <a:avLst/>
                  </a:prstGeom>
                  <a:grpFill/>
                </p:spPr>
              </p:pic>
            </p:grpSp>
          </p:grpSp>
          <p:sp>
            <p:nvSpPr>
              <p:cNvPr id="14" name="TextBox 13">
                <a:extLst>
                  <a:ext uri="{FF2B5EF4-FFF2-40B4-BE49-F238E27FC236}">
                    <a16:creationId xmlns:a16="http://schemas.microsoft.com/office/drawing/2014/main" id="{72E7ABA8-7E30-CCF8-8471-38C22D9CC11C}"/>
                  </a:ext>
                </a:extLst>
              </p:cNvPr>
              <p:cNvSpPr txBox="1"/>
              <p:nvPr/>
            </p:nvSpPr>
            <p:spPr>
              <a:xfrm>
                <a:off x="8865910" y="2961041"/>
                <a:ext cx="359113" cy="55945"/>
              </a:xfrm>
              <a:prstGeom prst="rect">
                <a:avLst/>
              </a:prstGeom>
              <a:solidFill>
                <a:schemeClr val="bg1"/>
              </a:solidFill>
            </p:spPr>
            <p:txBody>
              <a:bodyPr wrap="square" lIns="0" tIns="0" rIns="0" bIns="0" rtlCol="0">
                <a:spAutoFit/>
              </a:bodyPr>
              <a:lstStyle/>
              <a:p>
                <a:pPr algn="ctr"/>
                <a:r>
                  <a:rPr lang="en-US" sz="200">
                    <a:solidFill>
                      <a:srgbClr val="222466"/>
                    </a:solidFill>
                    <a:latin typeface="Roboto" panose="02000000000000000000" pitchFamily="2" charset="0"/>
                    <a:ea typeface="Roboto" panose="02000000000000000000" pitchFamily="2" charset="0"/>
                    <a:cs typeface="Roboto" panose="02000000000000000000" pitchFamily="2" charset="0"/>
                  </a:rPr>
                  <a:t>Acme Client</a:t>
                </a:r>
              </a:p>
            </p:txBody>
          </p:sp>
        </p:grpSp>
        <p:grpSp>
          <p:nvGrpSpPr>
            <p:cNvPr id="10" name="Group 9">
              <a:extLst>
                <a:ext uri="{FF2B5EF4-FFF2-40B4-BE49-F238E27FC236}">
                  <a16:creationId xmlns:a16="http://schemas.microsoft.com/office/drawing/2014/main" id="{6B32651F-E8A3-D7E0-9FCD-2E745D2370E5}"/>
                </a:ext>
              </a:extLst>
            </p:cNvPr>
            <p:cNvGrpSpPr/>
            <p:nvPr/>
          </p:nvGrpSpPr>
          <p:grpSpPr>
            <a:xfrm>
              <a:off x="7133632" y="3322752"/>
              <a:ext cx="759745" cy="1516870"/>
              <a:chOff x="7133632" y="3322752"/>
              <a:chExt cx="759745" cy="1516870"/>
            </a:xfrm>
          </p:grpSpPr>
          <p:pic>
            <p:nvPicPr>
              <p:cNvPr id="11" name="Picture 10" descr="A screenshot of a cell phone&#10;&#10;Description automatically generated">
                <a:extLst>
                  <a:ext uri="{FF2B5EF4-FFF2-40B4-BE49-F238E27FC236}">
                    <a16:creationId xmlns:a16="http://schemas.microsoft.com/office/drawing/2014/main" id="{52704DB1-C475-FCDB-F1C7-509F2EBB7DE8}"/>
                  </a:ext>
                </a:extLst>
              </p:cNvPr>
              <p:cNvPicPr>
                <a:picLocks noChangeAspect="1"/>
              </p:cNvPicPr>
              <p:nvPr/>
            </p:nvPicPr>
            <p:blipFill>
              <a:blip r:embed="rId12"/>
              <a:stretch>
                <a:fillRect/>
              </a:stretch>
            </p:blipFill>
            <p:spPr>
              <a:xfrm>
                <a:off x="7133632" y="3322752"/>
                <a:ext cx="759745" cy="1516870"/>
              </a:xfrm>
              <a:prstGeom prst="rect">
                <a:avLst/>
              </a:prstGeom>
              <a:ln>
                <a:noFill/>
              </a:ln>
              <a:effectLst>
                <a:outerShdw blurRad="127000" dist="63500" dir="5400000" sx="102000" sy="102000" algn="t" rotWithShape="0">
                  <a:srgbClr val="7F7F7F">
                    <a:alpha val="25000"/>
                  </a:srgbClr>
                </a:outerShdw>
              </a:effectLst>
            </p:spPr>
          </p:pic>
          <p:pic>
            <p:nvPicPr>
              <p:cNvPr id="12" name="Picture 11" descr="Graphical user interface, application, Teams&#10;&#10;Description automatically generated">
                <a:extLst>
                  <a:ext uri="{FF2B5EF4-FFF2-40B4-BE49-F238E27FC236}">
                    <a16:creationId xmlns:a16="http://schemas.microsoft.com/office/drawing/2014/main" id="{B93DB780-EEBB-1680-D4BA-6E771601508D}"/>
                  </a:ext>
                </a:extLst>
              </p:cNvPr>
              <p:cNvPicPr>
                <a:picLocks noChangeAspect="1"/>
              </p:cNvPicPr>
              <p:nvPr/>
            </p:nvPicPr>
            <p:blipFill>
              <a:blip r:embed="rId13"/>
              <a:stretch>
                <a:fillRect/>
              </a:stretch>
            </p:blipFill>
            <p:spPr>
              <a:xfrm>
                <a:off x="7181946" y="3381092"/>
                <a:ext cx="665015" cy="1420657"/>
              </a:xfrm>
              <a:prstGeom prst="rect">
                <a:avLst/>
              </a:prstGeom>
              <a:effectLst>
                <a:softEdge rad="12700"/>
              </a:effectLst>
            </p:spPr>
          </p:pic>
        </p:grpSp>
      </p:grpSp>
    </p:spTree>
    <p:extLst>
      <p:ext uri="{BB962C8B-B14F-4D97-AF65-F5344CB8AC3E}">
        <p14:creationId xmlns:p14="http://schemas.microsoft.com/office/powerpoint/2010/main" val="1017710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6D374-1EBA-C74C-8A16-281B5A99763E}"/>
              </a:ext>
            </a:extLst>
          </p:cNvPr>
          <p:cNvSpPr>
            <a:spLocks noGrp="1"/>
          </p:cNvSpPr>
          <p:nvPr>
            <p:ph type="title"/>
          </p:nvPr>
        </p:nvSpPr>
        <p:spPr/>
        <p:txBody>
          <a:bodyPr/>
          <a:lstStyle/>
          <a:p>
            <a:r>
              <a:rPr lang="en-US"/>
              <a:t>Integrated experience</a:t>
            </a:r>
          </a:p>
        </p:txBody>
      </p:sp>
      <p:grpSp>
        <p:nvGrpSpPr>
          <p:cNvPr id="24" name="Group 23">
            <a:extLst>
              <a:ext uri="{FF2B5EF4-FFF2-40B4-BE49-F238E27FC236}">
                <a16:creationId xmlns:a16="http://schemas.microsoft.com/office/drawing/2014/main" id="{15CDD84F-E430-D98A-AFAA-5B20ACFBBF49}"/>
              </a:ext>
            </a:extLst>
          </p:cNvPr>
          <p:cNvGrpSpPr/>
          <p:nvPr/>
        </p:nvGrpSpPr>
        <p:grpSpPr>
          <a:xfrm>
            <a:off x="5320478" y="3171301"/>
            <a:ext cx="3988414" cy="3686699"/>
            <a:chOff x="8083001" y="1945652"/>
            <a:chExt cx="3838138" cy="3198547"/>
          </a:xfrm>
        </p:grpSpPr>
        <p:grpSp>
          <p:nvGrpSpPr>
            <p:cNvPr id="28" name="Group 27">
              <a:extLst>
                <a:ext uri="{FF2B5EF4-FFF2-40B4-BE49-F238E27FC236}">
                  <a16:creationId xmlns:a16="http://schemas.microsoft.com/office/drawing/2014/main" id="{8014C558-8707-18C0-F452-58DB1D6A8FBA}"/>
                </a:ext>
              </a:extLst>
            </p:cNvPr>
            <p:cNvGrpSpPr/>
            <p:nvPr/>
          </p:nvGrpSpPr>
          <p:grpSpPr>
            <a:xfrm>
              <a:off x="8083001" y="1945652"/>
              <a:ext cx="3838138" cy="3198547"/>
              <a:chOff x="4354519" y="1924633"/>
              <a:chExt cx="3535258" cy="3234101"/>
            </a:xfrm>
          </p:grpSpPr>
          <p:grpSp>
            <p:nvGrpSpPr>
              <p:cNvPr id="32" name="Group 31">
                <a:extLst>
                  <a:ext uri="{FF2B5EF4-FFF2-40B4-BE49-F238E27FC236}">
                    <a16:creationId xmlns:a16="http://schemas.microsoft.com/office/drawing/2014/main" id="{ECBE16AE-68CC-D30F-B1F4-78A2200077CA}"/>
                  </a:ext>
                </a:extLst>
              </p:cNvPr>
              <p:cNvGrpSpPr/>
              <p:nvPr/>
            </p:nvGrpSpPr>
            <p:grpSpPr>
              <a:xfrm>
                <a:off x="4354519" y="1924633"/>
                <a:ext cx="3535258" cy="3234101"/>
                <a:chOff x="755231" y="1563128"/>
                <a:chExt cx="5145909" cy="4707546"/>
              </a:xfrm>
            </p:grpSpPr>
            <p:pic>
              <p:nvPicPr>
                <p:cNvPr id="52" name="Picture 51">
                  <a:extLst>
                    <a:ext uri="{FF2B5EF4-FFF2-40B4-BE49-F238E27FC236}">
                      <a16:creationId xmlns:a16="http://schemas.microsoft.com/office/drawing/2014/main" id="{8963A59D-FE5F-00D2-832B-A409701F3FD9}"/>
                    </a:ext>
                  </a:extLst>
                </p:cNvPr>
                <p:cNvPicPr>
                  <a:picLocks noChangeAspect="1"/>
                </p:cNvPicPr>
                <p:nvPr/>
              </p:nvPicPr>
              <p:blipFill>
                <a:blip r:embed="rId3"/>
                <a:srcRect/>
                <a:stretch/>
              </p:blipFill>
              <p:spPr>
                <a:xfrm>
                  <a:off x="755231" y="1563128"/>
                  <a:ext cx="5145909" cy="4707546"/>
                </a:xfrm>
                <a:prstGeom prst="rect">
                  <a:avLst/>
                </a:prstGeom>
              </p:spPr>
            </p:pic>
            <p:pic>
              <p:nvPicPr>
                <p:cNvPr id="56" name="Picture 55" descr="Graphical user interface, application, Teams&#10;&#10;Description automatically generated">
                  <a:extLst>
                    <a:ext uri="{FF2B5EF4-FFF2-40B4-BE49-F238E27FC236}">
                      <a16:creationId xmlns:a16="http://schemas.microsoft.com/office/drawing/2014/main" id="{F98BEE00-3639-E8DC-8642-F7C46CDFADD2}"/>
                    </a:ext>
                  </a:extLst>
                </p:cNvPr>
                <p:cNvPicPr>
                  <a:picLocks noChangeAspect="1"/>
                </p:cNvPicPr>
                <p:nvPr/>
              </p:nvPicPr>
              <p:blipFill>
                <a:blip r:embed="rId4"/>
                <a:stretch>
                  <a:fillRect/>
                </a:stretch>
              </p:blipFill>
              <p:spPr>
                <a:xfrm>
                  <a:off x="970865" y="1811273"/>
                  <a:ext cx="4721039" cy="2985956"/>
                </a:xfrm>
                <a:prstGeom prst="rect">
                  <a:avLst/>
                </a:prstGeom>
              </p:spPr>
            </p:pic>
          </p:grpSp>
          <p:grpSp>
            <p:nvGrpSpPr>
              <p:cNvPr id="35" name="Group 34">
                <a:extLst>
                  <a:ext uri="{FF2B5EF4-FFF2-40B4-BE49-F238E27FC236}">
                    <a16:creationId xmlns:a16="http://schemas.microsoft.com/office/drawing/2014/main" id="{4D6FF872-26B6-E0F8-949F-1EFCE2365BC1}"/>
                  </a:ext>
                </a:extLst>
              </p:cNvPr>
              <p:cNvGrpSpPr/>
              <p:nvPr/>
            </p:nvGrpSpPr>
            <p:grpSpPr>
              <a:xfrm>
                <a:off x="4502661" y="2325476"/>
                <a:ext cx="475348" cy="357705"/>
                <a:chOff x="5672746" y="1207705"/>
                <a:chExt cx="794136" cy="629768"/>
              </a:xfrm>
              <a:solidFill>
                <a:schemeClr val="bg1"/>
              </a:solidFill>
            </p:grpSpPr>
            <p:sp>
              <p:nvSpPr>
                <p:cNvPr id="36" name="Rounded Rectangle 35">
                  <a:extLst>
                    <a:ext uri="{FF2B5EF4-FFF2-40B4-BE49-F238E27FC236}">
                      <a16:creationId xmlns:a16="http://schemas.microsoft.com/office/drawing/2014/main" id="{8A5A7DB5-FE5D-07DA-103D-7C3BB434B023}"/>
                    </a:ext>
                  </a:extLst>
                </p:cNvPr>
                <p:cNvSpPr/>
                <p:nvPr/>
              </p:nvSpPr>
              <p:spPr>
                <a:xfrm>
                  <a:off x="5672746" y="1243164"/>
                  <a:ext cx="794136" cy="5943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Logo, company name&#10;&#10;Description automatically generated">
                  <a:extLst>
                    <a:ext uri="{FF2B5EF4-FFF2-40B4-BE49-F238E27FC236}">
                      <a16:creationId xmlns:a16="http://schemas.microsoft.com/office/drawing/2014/main" id="{71A94846-B2DE-B1E1-C91A-1AE466807615}"/>
                    </a:ext>
                  </a:extLst>
                </p:cNvPr>
                <p:cNvPicPr>
                  <a:picLocks noChangeAspect="1"/>
                </p:cNvPicPr>
                <p:nvPr/>
              </p:nvPicPr>
              <p:blipFill>
                <a:blip r:embed="rId5"/>
                <a:stretch>
                  <a:fillRect/>
                </a:stretch>
              </p:blipFill>
              <p:spPr>
                <a:xfrm>
                  <a:off x="5764661" y="1207705"/>
                  <a:ext cx="579010" cy="613358"/>
                </a:xfrm>
                <a:prstGeom prst="rect">
                  <a:avLst/>
                </a:prstGeom>
                <a:grpFill/>
              </p:spPr>
            </p:pic>
          </p:grpSp>
        </p:grpSp>
        <p:sp>
          <p:nvSpPr>
            <p:cNvPr id="29" name="TextBox 28">
              <a:extLst>
                <a:ext uri="{FF2B5EF4-FFF2-40B4-BE49-F238E27FC236}">
                  <a16:creationId xmlns:a16="http://schemas.microsoft.com/office/drawing/2014/main" id="{7A279A28-D939-EED5-2A77-87AD8772E91E}"/>
                </a:ext>
              </a:extLst>
            </p:cNvPr>
            <p:cNvSpPr txBox="1"/>
            <p:nvPr/>
          </p:nvSpPr>
          <p:spPr>
            <a:xfrm>
              <a:off x="8865911" y="2970545"/>
              <a:ext cx="359113" cy="46060"/>
            </a:xfrm>
            <a:prstGeom prst="rect">
              <a:avLst/>
            </a:prstGeom>
            <a:solidFill>
              <a:srgbClr val="FFFFFF"/>
            </a:solidFill>
          </p:spPr>
          <p:txBody>
            <a:bodyPr wrap="square" lIns="0" tIns="0" rIns="0" bIns="0" rtlCol="0">
              <a:spAutoFit/>
            </a:bodyPr>
            <a:lstStyle/>
            <a:p>
              <a:pPr algn="ctr"/>
              <a:r>
                <a:rPr lang="en-US" sz="200" b="1">
                  <a:solidFill>
                    <a:srgbClr val="535588"/>
                  </a:solidFill>
                  <a:latin typeface="Roboto" panose="02000000000000000000" pitchFamily="2" charset="0"/>
                  <a:ea typeface="Roboto" panose="02000000000000000000" pitchFamily="2" charset="0"/>
                  <a:cs typeface="Roboto" panose="02000000000000000000" pitchFamily="2" charset="0"/>
                </a:rPr>
                <a:t>Acme Client</a:t>
              </a:r>
            </a:p>
          </p:txBody>
        </p:sp>
      </p:grpSp>
      <p:pic>
        <p:nvPicPr>
          <p:cNvPr id="11" name="Picture 10" descr="A close up of electronics&#10;&#10;Description automatically generated">
            <a:extLst>
              <a:ext uri="{FF2B5EF4-FFF2-40B4-BE49-F238E27FC236}">
                <a16:creationId xmlns:a16="http://schemas.microsoft.com/office/drawing/2014/main" id="{B4344571-0143-666E-0E64-8BD7F2E08BA5}"/>
              </a:ext>
            </a:extLst>
          </p:cNvPr>
          <p:cNvPicPr>
            <a:picLocks noChangeAspect="1"/>
          </p:cNvPicPr>
          <p:nvPr/>
        </p:nvPicPr>
        <p:blipFill>
          <a:blip r:embed="rId6"/>
          <a:stretch>
            <a:fillRect/>
          </a:stretch>
        </p:blipFill>
        <p:spPr>
          <a:xfrm>
            <a:off x="693168" y="1655646"/>
            <a:ext cx="2508423" cy="2137318"/>
          </a:xfrm>
          <a:prstGeom prst="rect">
            <a:avLst/>
          </a:prstGeom>
        </p:spPr>
      </p:pic>
      <p:cxnSp>
        <p:nvCxnSpPr>
          <p:cNvPr id="67" name="Curved Connector 66">
            <a:extLst>
              <a:ext uri="{FF2B5EF4-FFF2-40B4-BE49-F238E27FC236}">
                <a16:creationId xmlns:a16="http://schemas.microsoft.com/office/drawing/2014/main" id="{E836785A-C6C9-6F79-1F33-E4067D113242}"/>
              </a:ext>
            </a:extLst>
          </p:cNvPr>
          <p:cNvCxnSpPr>
            <a:cxnSpLocks/>
            <a:stCxn id="65" idx="1"/>
          </p:cNvCxnSpPr>
          <p:nvPr/>
        </p:nvCxnSpPr>
        <p:spPr>
          <a:xfrm rot="16200000" flipH="1">
            <a:off x="3662881" y="2157365"/>
            <a:ext cx="1456942" cy="1915530"/>
          </a:xfrm>
          <a:prstGeom prst="curvedConnector2">
            <a:avLst/>
          </a:prstGeom>
          <a:ln w="15875">
            <a:prstDash val="dash"/>
            <a:tailEnd type="triangle" w="lg" len="lg"/>
          </a:ln>
        </p:spPr>
        <p:style>
          <a:lnRef idx="1">
            <a:schemeClr val="accent2"/>
          </a:lnRef>
          <a:fillRef idx="0">
            <a:schemeClr val="accent2"/>
          </a:fillRef>
          <a:effectRef idx="0">
            <a:schemeClr val="accent2"/>
          </a:effectRef>
          <a:fontRef idx="minor">
            <a:schemeClr val="tx1"/>
          </a:fontRef>
        </p:style>
      </p:cxnSp>
      <p:sp>
        <p:nvSpPr>
          <p:cNvPr id="73" name="TextBox 72">
            <a:extLst>
              <a:ext uri="{FF2B5EF4-FFF2-40B4-BE49-F238E27FC236}">
                <a16:creationId xmlns:a16="http://schemas.microsoft.com/office/drawing/2014/main" id="{D67476C6-78CB-CE5D-5962-2E6D01E4D3D7}"/>
              </a:ext>
            </a:extLst>
          </p:cNvPr>
          <p:cNvSpPr txBox="1"/>
          <p:nvPr/>
        </p:nvSpPr>
        <p:spPr>
          <a:xfrm>
            <a:off x="5251459" y="1655646"/>
            <a:ext cx="6395114" cy="830997"/>
          </a:xfrm>
          <a:prstGeom prst="rect">
            <a:avLst/>
          </a:prstGeom>
          <a:noFill/>
        </p:spPr>
        <p:txBody>
          <a:bodyPr wrap="square" rtlCol="0">
            <a:spAutoFit/>
          </a:bodyPr>
          <a:lstStyle/>
          <a:p>
            <a:pPr marL="285750" indent="-285750">
              <a:buClr>
                <a:srgbClr val="FF9500"/>
              </a:buClr>
              <a:buFont typeface="Arial" panose="020B0604020202020204" pitchFamily="34" charset="0"/>
              <a:buChar char="•"/>
            </a:pPr>
            <a:r>
              <a:rPr lang="en-US" sz="1600" dirty="0">
                <a:solidFill>
                  <a:schemeClr val="tx1">
                    <a:lumMod val="65000"/>
                    <a:lumOff val="35000"/>
                  </a:schemeClr>
                </a:solidFill>
                <a:latin typeface="Montserrat Light" pitchFamily="2" charset="77"/>
              </a:rPr>
              <a:t>Single login as SSO maintains client login credentials</a:t>
            </a:r>
          </a:p>
          <a:p>
            <a:pPr marL="285750" indent="-285750">
              <a:buClr>
                <a:srgbClr val="FF9500"/>
              </a:buClr>
              <a:buFont typeface="Arial" panose="020B0604020202020204" pitchFamily="34" charset="0"/>
              <a:buChar char="•"/>
            </a:pPr>
            <a:r>
              <a:rPr lang="en-US" sz="1600" dirty="0">
                <a:solidFill>
                  <a:schemeClr val="tx1">
                    <a:lumMod val="65000"/>
                    <a:lumOff val="35000"/>
                  </a:schemeClr>
                </a:solidFill>
                <a:latin typeface="Montserrat Light" pitchFamily="2" charset="77"/>
              </a:rPr>
              <a:t>Eliminate any 3</a:t>
            </a:r>
            <a:r>
              <a:rPr lang="en-US" sz="1600" baseline="30000" dirty="0">
                <a:solidFill>
                  <a:schemeClr val="tx1">
                    <a:lumMod val="65000"/>
                    <a:lumOff val="35000"/>
                  </a:schemeClr>
                </a:solidFill>
                <a:latin typeface="Montserrat Light" pitchFamily="2" charset="77"/>
              </a:rPr>
              <a:t>rd</a:t>
            </a:r>
            <a:r>
              <a:rPr lang="en-US" sz="1600" dirty="0">
                <a:solidFill>
                  <a:schemeClr val="tx1">
                    <a:lumMod val="65000"/>
                    <a:lumOff val="35000"/>
                  </a:schemeClr>
                </a:solidFill>
                <a:latin typeface="Montserrat Light" pitchFamily="2" charset="77"/>
              </a:rPr>
              <a:t> party file sharing need</a:t>
            </a:r>
          </a:p>
          <a:p>
            <a:pPr marL="285750" indent="-285750">
              <a:buClr>
                <a:srgbClr val="FF9500"/>
              </a:buClr>
              <a:buFont typeface="Arial" panose="020B0604020202020204" pitchFamily="34" charset="0"/>
              <a:buChar char="•"/>
            </a:pPr>
            <a:r>
              <a:rPr lang="en-US" sz="1600" dirty="0">
                <a:solidFill>
                  <a:schemeClr val="tx1">
                    <a:lumMod val="65000"/>
                    <a:lumOff val="35000"/>
                  </a:schemeClr>
                </a:solidFill>
                <a:latin typeface="Montserrat Light" pitchFamily="2" charset="77"/>
              </a:rPr>
              <a:t>Reduce data sprawl</a:t>
            </a:r>
          </a:p>
        </p:txBody>
      </p:sp>
      <p:sp>
        <p:nvSpPr>
          <p:cNvPr id="7" name="TextBox 6">
            <a:extLst>
              <a:ext uri="{FF2B5EF4-FFF2-40B4-BE49-F238E27FC236}">
                <a16:creationId xmlns:a16="http://schemas.microsoft.com/office/drawing/2014/main" id="{FDAF7B35-8F3F-D2CE-46F7-7BA8EB00C707}"/>
              </a:ext>
            </a:extLst>
          </p:cNvPr>
          <p:cNvSpPr txBox="1"/>
          <p:nvPr/>
        </p:nvSpPr>
        <p:spPr>
          <a:xfrm>
            <a:off x="785525" y="1760197"/>
            <a:ext cx="2319753" cy="1369606"/>
          </a:xfrm>
          <a:prstGeom prst="rect">
            <a:avLst/>
          </a:prstGeom>
          <a:solidFill>
            <a:schemeClr val="bg1">
              <a:lumMod val="85000"/>
            </a:schemeClr>
          </a:solidFill>
          <a:ln>
            <a:noFill/>
          </a:ln>
        </p:spPr>
        <p:txBody>
          <a:bodyPr wrap="square" rtlCol="0">
            <a:spAutoFit/>
          </a:bodyPr>
          <a:lstStyle/>
          <a:p>
            <a:pPr algn="ctr"/>
            <a:endParaRPr lang="en-US" sz="1600">
              <a:solidFill>
                <a:schemeClr val="bg1"/>
              </a:solidFill>
              <a:latin typeface="Montserrat Light" pitchFamily="2" charset="77"/>
            </a:endParaRPr>
          </a:p>
          <a:p>
            <a:pPr algn="ctr"/>
            <a:r>
              <a:rPr lang="en-US" b="1" i="1">
                <a:solidFill>
                  <a:schemeClr val="bg1"/>
                </a:solidFill>
                <a:latin typeface="Montserrat Light" pitchFamily="2" charset="77"/>
              </a:rPr>
              <a:t>Your</a:t>
            </a:r>
          </a:p>
          <a:p>
            <a:pPr algn="ctr"/>
            <a:r>
              <a:rPr lang="en-US" b="1" i="1">
                <a:solidFill>
                  <a:schemeClr val="bg1"/>
                </a:solidFill>
                <a:latin typeface="Montserrat Light" pitchFamily="2" charset="77"/>
              </a:rPr>
              <a:t>Client </a:t>
            </a:r>
          </a:p>
          <a:p>
            <a:pPr algn="ctr"/>
            <a:r>
              <a:rPr lang="en-US" b="1" i="1">
                <a:solidFill>
                  <a:schemeClr val="bg1"/>
                </a:solidFill>
                <a:latin typeface="Montserrat Light" pitchFamily="2" charset="77"/>
              </a:rPr>
              <a:t>Portal</a:t>
            </a:r>
          </a:p>
          <a:p>
            <a:pPr algn="ctr"/>
            <a:endParaRPr lang="en-US" sz="1300" b="1" i="1">
              <a:solidFill>
                <a:schemeClr val="bg1"/>
              </a:solidFill>
              <a:latin typeface="Montserrat Light" pitchFamily="2" charset="77"/>
            </a:endParaRPr>
          </a:p>
        </p:txBody>
      </p:sp>
      <p:sp>
        <p:nvSpPr>
          <p:cNvPr id="60" name="TextBox 59">
            <a:extLst>
              <a:ext uri="{FF2B5EF4-FFF2-40B4-BE49-F238E27FC236}">
                <a16:creationId xmlns:a16="http://schemas.microsoft.com/office/drawing/2014/main" id="{FFCA37CC-614A-D120-B84F-D62654A3EAE4}"/>
              </a:ext>
            </a:extLst>
          </p:cNvPr>
          <p:cNvSpPr txBox="1"/>
          <p:nvPr/>
        </p:nvSpPr>
        <p:spPr>
          <a:xfrm>
            <a:off x="1942671" y="1574380"/>
            <a:ext cx="1497106" cy="374571"/>
          </a:xfrm>
          <a:prstGeom prst="roundRect">
            <a:avLst/>
          </a:prstGeom>
          <a:solidFill>
            <a:schemeClr val="bg1"/>
          </a:solidFill>
          <a:ln>
            <a:solidFill>
              <a:srgbClr val="535588"/>
            </a:solidFill>
          </a:ln>
          <a:effectLst>
            <a:outerShdw blurRad="50800" dist="38100" dir="2700000" algn="tl" rotWithShape="0">
              <a:schemeClr val="bg1">
                <a:alpha val="40000"/>
              </a:schemeClr>
            </a:outerShdw>
          </a:effectLst>
        </p:spPr>
        <p:txBody>
          <a:bodyPr wrap="square" rtlCol="0">
            <a:spAutoFit/>
          </a:bodyPr>
          <a:lstStyle/>
          <a:p>
            <a:pPr algn="ctr"/>
            <a:r>
              <a:rPr lang="en-US" sz="1600">
                <a:solidFill>
                  <a:srgbClr val="535588"/>
                </a:solidFill>
                <a:latin typeface="Montserrat Light" pitchFamily="2" charset="77"/>
              </a:rPr>
              <a:t>Documents</a:t>
            </a:r>
            <a:endParaRPr lang="en-US">
              <a:solidFill>
                <a:srgbClr val="535588"/>
              </a:solidFill>
              <a:latin typeface="Montserrat Light" pitchFamily="2" charset="77"/>
            </a:endParaRPr>
          </a:p>
        </p:txBody>
      </p:sp>
      <p:pic>
        <p:nvPicPr>
          <p:cNvPr id="65" name="Graphic 64" descr="Right pointing backhand index with solid fill">
            <a:extLst>
              <a:ext uri="{FF2B5EF4-FFF2-40B4-BE49-F238E27FC236}">
                <a16:creationId xmlns:a16="http://schemas.microsoft.com/office/drawing/2014/main" id="{122A7076-7D3E-082D-565F-411E769FB6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865468">
            <a:off x="3022415" y="1812313"/>
            <a:ext cx="596540" cy="596540"/>
          </a:xfrm>
          <a:prstGeom prst="rect">
            <a:avLst/>
          </a:prstGeom>
        </p:spPr>
      </p:pic>
    </p:spTree>
    <p:extLst>
      <p:ext uri="{BB962C8B-B14F-4D97-AF65-F5344CB8AC3E}">
        <p14:creationId xmlns:p14="http://schemas.microsoft.com/office/powerpoint/2010/main" val="626826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BD63056B-89C7-0287-AAAA-F856901D194D}"/>
              </a:ext>
            </a:extLst>
          </p:cNvPr>
          <p:cNvGrpSpPr/>
          <p:nvPr/>
        </p:nvGrpSpPr>
        <p:grpSpPr>
          <a:xfrm>
            <a:off x="928161" y="1755139"/>
            <a:ext cx="2107883" cy="523239"/>
            <a:chOff x="786557" y="2043392"/>
            <a:chExt cx="3022340" cy="750235"/>
          </a:xfrm>
        </p:grpSpPr>
        <p:pic>
          <p:nvPicPr>
            <p:cNvPr id="126" name="Picture 125" descr="A picture containing chart&#10;&#10;Description automatically generated">
              <a:extLst>
                <a:ext uri="{FF2B5EF4-FFF2-40B4-BE49-F238E27FC236}">
                  <a16:creationId xmlns:a16="http://schemas.microsoft.com/office/drawing/2014/main" id="{23F9DE41-40E2-7733-B57C-0438D0098951}"/>
                </a:ext>
              </a:extLst>
            </p:cNvPr>
            <p:cNvPicPr>
              <a:picLocks noChangeAspect="1"/>
            </p:cNvPicPr>
            <p:nvPr/>
          </p:nvPicPr>
          <p:blipFill>
            <a:blip r:embed="rId3"/>
            <a:stretch>
              <a:fillRect/>
            </a:stretch>
          </p:blipFill>
          <p:spPr>
            <a:xfrm>
              <a:off x="786557" y="2043392"/>
              <a:ext cx="1500469" cy="750235"/>
            </a:xfrm>
            <a:prstGeom prst="rect">
              <a:avLst/>
            </a:prstGeom>
          </p:spPr>
        </p:pic>
        <p:pic>
          <p:nvPicPr>
            <p:cNvPr id="127" name="Picture 126" descr="Text&#10;&#10;Description automatically generated">
              <a:extLst>
                <a:ext uri="{FF2B5EF4-FFF2-40B4-BE49-F238E27FC236}">
                  <a16:creationId xmlns:a16="http://schemas.microsoft.com/office/drawing/2014/main" id="{65C99B85-7DE7-60EA-0F33-8605602D1795}"/>
                </a:ext>
              </a:extLst>
            </p:cNvPr>
            <p:cNvPicPr>
              <a:picLocks noChangeAspect="1"/>
            </p:cNvPicPr>
            <p:nvPr/>
          </p:nvPicPr>
          <p:blipFill>
            <a:blip r:embed="rId4"/>
            <a:stretch>
              <a:fillRect/>
            </a:stretch>
          </p:blipFill>
          <p:spPr>
            <a:xfrm>
              <a:off x="2280043" y="2225994"/>
              <a:ext cx="1528854" cy="458658"/>
            </a:xfrm>
            <a:prstGeom prst="rect">
              <a:avLst/>
            </a:prstGeom>
          </p:spPr>
        </p:pic>
      </p:grpSp>
      <p:grpSp>
        <p:nvGrpSpPr>
          <p:cNvPr id="102" name="Group 101">
            <a:extLst>
              <a:ext uri="{FF2B5EF4-FFF2-40B4-BE49-F238E27FC236}">
                <a16:creationId xmlns:a16="http://schemas.microsoft.com/office/drawing/2014/main" id="{1203BFC9-45B9-25B3-BECA-196675FC4E54}"/>
              </a:ext>
            </a:extLst>
          </p:cNvPr>
          <p:cNvGrpSpPr/>
          <p:nvPr/>
        </p:nvGrpSpPr>
        <p:grpSpPr>
          <a:xfrm>
            <a:off x="4101767" y="5643735"/>
            <a:ext cx="1896562" cy="975905"/>
            <a:chOff x="3811073" y="5185723"/>
            <a:chExt cx="2753816" cy="1352140"/>
          </a:xfrm>
        </p:grpSpPr>
        <p:pic>
          <p:nvPicPr>
            <p:cNvPr id="104" name="Picture 103" descr="A picture containing businesscard, vector graphics&#10;&#10;Description automatically generated">
              <a:extLst>
                <a:ext uri="{FF2B5EF4-FFF2-40B4-BE49-F238E27FC236}">
                  <a16:creationId xmlns:a16="http://schemas.microsoft.com/office/drawing/2014/main" id="{829D87F1-299D-8D8D-95AB-0D1BD022A90A}"/>
                </a:ext>
              </a:extLst>
            </p:cNvPr>
            <p:cNvPicPr>
              <a:picLocks noChangeAspect="1"/>
            </p:cNvPicPr>
            <p:nvPr/>
          </p:nvPicPr>
          <p:blipFill>
            <a:blip r:embed="rId5"/>
            <a:stretch>
              <a:fillRect/>
            </a:stretch>
          </p:blipFill>
          <p:spPr>
            <a:xfrm>
              <a:off x="4626162" y="5335205"/>
              <a:ext cx="674542" cy="674542"/>
            </a:xfrm>
            <a:prstGeom prst="rect">
              <a:avLst/>
            </a:prstGeom>
            <a:ln>
              <a:noFill/>
            </a:ln>
          </p:spPr>
        </p:pic>
        <p:pic>
          <p:nvPicPr>
            <p:cNvPr id="105" name="Picture 104" descr="A picture containing accessory, umbrella, vector graphics, aircraft&#10;&#10;Description automatically generated">
              <a:extLst>
                <a:ext uri="{FF2B5EF4-FFF2-40B4-BE49-F238E27FC236}">
                  <a16:creationId xmlns:a16="http://schemas.microsoft.com/office/drawing/2014/main" id="{AAEA1A23-497F-5CDE-53EA-A3B782263751}"/>
                </a:ext>
              </a:extLst>
            </p:cNvPr>
            <p:cNvPicPr>
              <a:picLocks noChangeAspect="1"/>
            </p:cNvPicPr>
            <p:nvPr/>
          </p:nvPicPr>
          <p:blipFill>
            <a:blip r:embed="rId6"/>
            <a:stretch>
              <a:fillRect/>
            </a:stretch>
          </p:blipFill>
          <p:spPr>
            <a:xfrm>
              <a:off x="4522093" y="5982923"/>
              <a:ext cx="570024" cy="365172"/>
            </a:xfrm>
            <a:prstGeom prst="rect">
              <a:avLst/>
            </a:prstGeom>
            <a:ln>
              <a:noFill/>
            </a:ln>
          </p:spPr>
        </p:pic>
        <p:pic>
          <p:nvPicPr>
            <p:cNvPr id="107" name="Picture 106" descr="A picture containing floor, building&#10;&#10;Description automatically generated">
              <a:extLst>
                <a:ext uri="{FF2B5EF4-FFF2-40B4-BE49-F238E27FC236}">
                  <a16:creationId xmlns:a16="http://schemas.microsoft.com/office/drawing/2014/main" id="{5BBF4330-A721-FA2D-A0A5-8DF135E88C5E}"/>
                </a:ext>
              </a:extLst>
            </p:cNvPr>
            <p:cNvPicPr>
              <a:picLocks noChangeAspect="1"/>
            </p:cNvPicPr>
            <p:nvPr/>
          </p:nvPicPr>
          <p:blipFill>
            <a:blip r:embed="rId7"/>
            <a:stretch>
              <a:fillRect/>
            </a:stretch>
          </p:blipFill>
          <p:spPr>
            <a:xfrm>
              <a:off x="4107082" y="5473988"/>
              <a:ext cx="473674" cy="440947"/>
            </a:xfrm>
            <a:prstGeom prst="rect">
              <a:avLst/>
            </a:prstGeom>
            <a:ln>
              <a:noFill/>
            </a:ln>
          </p:spPr>
        </p:pic>
        <p:pic>
          <p:nvPicPr>
            <p:cNvPr id="108" name="Picture 107" descr="A blue logo with white text&#10;&#10;Description automatically generated with low confidence">
              <a:extLst>
                <a:ext uri="{FF2B5EF4-FFF2-40B4-BE49-F238E27FC236}">
                  <a16:creationId xmlns:a16="http://schemas.microsoft.com/office/drawing/2014/main" id="{07DED67E-3CB1-2143-6715-540412BE6D75}"/>
                </a:ext>
              </a:extLst>
            </p:cNvPr>
            <p:cNvPicPr>
              <a:picLocks noChangeAspect="1"/>
            </p:cNvPicPr>
            <p:nvPr/>
          </p:nvPicPr>
          <p:blipFill>
            <a:blip r:embed="rId8"/>
            <a:stretch>
              <a:fillRect/>
            </a:stretch>
          </p:blipFill>
          <p:spPr>
            <a:xfrm>
              <a:off x="5171595" y="5887718"/>
              <a:ext cx="704655" cy="493861"/>
            </a:xfrm>
            <a:prstGeom prst="rect">
              <a:avLst/>
            </a:prstGeom>
            <a:ln>
              <a:noFill/>
            </a:ln>
          </p:spPr>
        </p:pic>
        <p:pic>
          <p:nvPicPr>
            <p:cNvPr id="109" name="Picture 108" descr="A picture containing text, clock, sign&#10;&#10;Description automatically generated">
              <a:extLst>
                <a:ext uri="{FF2B5EF4-FFF2-40B4-BE49-F238E27FC236}">
                  <a16:creationId xmlns:a16="http://schemas.microsoft.com/office/drawing/2014/main" id="{74ECF449-A1BF-87EE-EF8D-E887AADE2A49}"/>
                </a:ext>
              </a:extLst>
            </p:cNvPr>
            <p:cNvPicPr>
              <a:picLocks noChangeAspect="1"/>
            </p:cNvPicPr>
            <p:nvPr/>
          </p:nvPicPr>
          <p:blipFill>
            <a:blip r:embed="rId9"/>
            <a:stretch>
              <a:fillRect/>
            </a:stretch>
          </p:blipFill>
          <p:spPr>
            <a:xfrm>
              <a:off x="5345394" y="5512219"/>
              <a:ext cx="786090" cy="198487"/>
            </a:xfrm>
            <a:prstGeom prst="rect">
              <a:avLst/>
            </a:prstGeom>
            <a:ln>
              <a:noFill/>
            </a:ln>
          </p:spPr>
        </p:pic>
        <p:sp>
          <p:nvSpPr>
            <p:cNvPr id="111" name="Rounded Rectangle 110">
              <a:extLst>
                <a:ext uri="{FF2B5EF4-FFF2-40B4-BE49-F238E27FC236}">
                  <a16:creationId xmlns:a16="http://schemas.microsoft.com/office/drawing/2014/main" id="{D7BBE7CE-70FA-BE2B-83A3-D07F463D1D5C}"/>
                </a:ext>
              </a:extLst>
            </p:cNvPr>
            <p:cNvSpPr/>
            <p:nvPr/>
          </p:nvSpPr>
          <p:spPr>
            <a:xfrm>
              <a:off x="3811073" y="5185723"/>
              <a:ext cx="2753816" cy="13521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B92B25C3-0048-6247-A0C7-F6A963B4F773}"/>
              </a:ext>
            </a:extLst>
          </p:cNvPr>
          <p:cNvGrpSpPr/>
          <p:nvPr/>
        </p:nvGrpSpPr>
        <p:grpSpPr>
          <a:xfrm>
            <a:off x="7178547" y="1777719"/>
            <a:ext cx="3753916" cy="3198547"/>
            <a:chOff x="4136528" y="1829726"/>
            <a:chExt cx="3753916" cy="3198547"/>
          </a:xfrm>
        </p:grpSpPr>
        <p:grpSp>
          <p:nvGrpSpPr>
            <p:cNvPr id="36" name="Group 35">
              <a:extLst>
                <a:ext uri="{FF2B5EF4-FFF2-40B4-BE49-F238E27FC236}">
                  <a16:creationId xmlns:a16="http://schemas.microsoft.com/office/drawing/2014/main" id="{2A2F109B-D871-4C45-B2E4-DF270FB91CF0}"/>
                </a:ext>
              </a:extLst>
            </p:cNvPr>
            <p:cNvGrpSpPr/>
            <p:nvPr/>
          </p:nvGrpSpPr>
          <p:grpSpPr>
            <a:xfrm>
              <a:off x="4136528" y="1829726"/>
              <a:ext cx="3753916" cy="3198547"/>
              <a:chOff x="4223465" y="1945652"/>
              <a:chExt cx="3753916" cy="3198547"/>
            </a:xfrm>
            <a:effectLst>
              <a:outerShdw blurRad="50800" dist="38100" dir="2700000" algn="tl" rotWithShape="0">
                <a:prstClr val="black">
                  <a:alpha val="40000"/>
                </a:prstClr>
              </a:outerShdw>
            </a:effectLst>
            <a:scene3d>
              <a:camera prst="isometricOffAxis2Right"/>
              <a:lightRig rig="threePt" dir="t"/>
            </a:scene3d>
          </p:grpSpPr>
          <p:grpSp>
            <p:nvGrpSpPr>
              <p:cNvPr id="42" name="Group 41">
                <a:extLst>
                  <a:ext uri="{FF2B5EF4-FFF2-40B4-BE49-F238E27FC236}">
                    <a16:creationId xmlns:a16="http://schemas.microsoft.com/office/drawing/2014/main" id="{436C5C22-C264-C74B-B950-0D2E6F103464}"/>
                  </a:ext>
                </a:extLst>
              </p:cNvPr>
              <p:cNvGrpSpPr/>
              <p:nvPr/>
            </p:nvGrpSpPr>
            <p:grpSpPr>
              <a:xfrm>
                <a:off x="4223465" y="1945652"/>
                <a:ext cx="3753916" cy="3198547"/>
                <a:chOff x="6290860" y="1391119"/>
                <a:chExt cx="5145909" cy="4707546"/>
              </a:xfrm>
            </p:grpSpPr>
            <p:pic>
              <p:nvPicPr>
                <p:cNvPr id="60" name="Picture 59">
                  <a:extLst>
                    <a:ext uri="{FF2B5EF4-FFF2-40B4-BE49-F238E27FC236}">
                      <a16:creationId xmlns:a16="http://schemas.microsoft.com/office/drawing/2014/main" id="{B39D6782-2E5D-3947-B613-979F26BFC8CB}"/>
                    </a:ext>
                  </a:extLst>
                </p:cNvPr>
                <p:cNvPicPr>
                  <a:picLocks noChangeAspect="1"/>
                </p:cNvPicPr>
                <p:nvPr/>
              </p:nvPicPr>
              <p:blipFill>
                <a:blip r:embed="rId10"/>
                <a:srcRect/>
                <a:stretch/>
              </p:blipFill>
              <p:spPr>
                <a:xfrm>
                  <a:off x="6290860" y="1391119"/>
                  <a:ext cx="5145909" cy="4707546"/>
                </a:xfrm>
                <a:prstGeom prst="rect">
                  <a:avLst/>
                </a:prstGeom>
              </p:spPr>
            </p:pic>
            <p:pic>
              <p:nvPicPr>
                <p:cNvPr id="61" name="Picture 60" descr="Graphical user interface&#10;&#10;Description automatically generated">
                  <a:extLst>
                    <a:ext uri="{FF2B5EF4-FFF2-40B4-BE49-F238E27FC236}">
                      <a16:creationId xmlns:a16="http://schemas.microsoft.com/office/drawing/2014/main" id="{94405053-E2E9-3945-B208-B5E72A17C21E}"/>
                    </a:ext>
                  </a:extLst>
                </p:cNvPr>
                <p:cNvPicPr>
                  <a:picLocks noChangeAspect="1"/>
                </p:cNvPicPr>
                <p:nvPr/>
              </p:nvPicPr>
              <p:blipFill rotWithShape="1">
                <a:blip r:embed="rId11"/>
                <a:srcRect l="1003" r="1078" b="14253"/>
                <a:stretch/>
              </p:blipFill>
              <p:spPr>
                <a:xfrm>
                  <a:off x="6496402" y="1626553"/>
                  <a:ext cx="4728833" cy="2988000"/>
                </a:xfrm>
                <a:prstGeom prst="rect">
                  <a:avLst/>
                </a:prstGeom>
              </p:spPr>
            </p:pic>
          </p:grpSp>
          <p:sp>
            <p:nvSpPr>
              <p:cNvPr id="52" name="TextBox 51">
                <a:extLst>
                  <a:ext uri="{FF2B5EF4-FFF2-40B4-BE49-F238E27FC236}">
                    <a16:creationId xmlns:a16="http://schemas.microsoft.com/office/drawing/2014/main" id="{EB7597FC-86FF-CC45-A29B-0BB0C3B67D54}"/>
                  </a:ext>
                </a:extLst>
              </p:cNvPr>
              <p:cNvSpPr txBox="1"/>
              <p:nvPr/>
            </p:nvSpPr>
            <p:spPr>
              <a:xfrm>
                <a:off x="5106813" y="2976399"/>
                <a:ext cx="417831" cy="53861"/>
              </a:xfrm>
              <a:prstGeom prst="rect">
                <a:avLst/>
              </a:prstGeom>
              <a:solidFill>
                <a:srgbClr val="FFFFFF"/>
              </a:solidFill>
            </p:spPr>
            <p:txBody>
              <a:bodyPr wrap="square" lIns="0" tIns="0" rIns="0" bIns="0" rtlCol="0">
                <a:spAutoFit/>
              </a:bodyPr>
              <a:lstStyle/>
              <a:p>
                <a:pPr algn="ctr"/>
                <a:r>
                  <a:rPr lang="en-US" sz="350" b="1">
                    <a:solidFill>
                      <a:srgbClr val="383974"/>
                    </a:solidFill>
                    <a:latin typeface="Roboto" panose="02000000000000000000" pitchFamily="2" charset="0"/>
                    <a:ea typeface="Roboto" panose="02000000000000000000" pitchFamily="2" charset="0"/>
                    <a:cs typeface="Roboto" panose="02000000000000000000" pitchFamily="2" charset="0"/>
                  </a:rPr>
                  <a:t>Acme Client</a:t>
                </a:r>
              </a:p>
            </p:txBody>
          </p:sp>
          <p:grpSp>
            <p:nvGrpSpPr>
              <p:cNvPr id="56" name="Group 55">
                <a:extLst>
                  <a:ext uri="{FF2B5EF4-FFF2-40B4-BE49-F238E27FC236}">
                    <a16:creationId xmlns:a16="http://schemas.microsoft.com/office/drawing/2014/main" id="{92237957-84DC-2C4F-A674-5A5B205F89B9}"/>
                  </a:ext>
                </a:extLst>
              </p:cNvPr>
              <p:cNvGrpSpPr/>
              <p:nvPr/>
            </p:nvGrpSpPr>
            <p:grpSpPr>
              <a:xfrm>
                <a:off x="4373406" y="2105618"/>
                <a:ext cx="245483" cy="203197"/>
                <a:chOff x="5672746" y="1207705"/>
                <a:chExt cx="794136" cy="629768"/>
              </a:xfrm>
              <a:solidFill>
                <a:schemeClr val="bg1"/>
              </a:solidFill>
            </p:grpSpPr>
            <p:sp>
              <p:nvSpPr>
                <p:cNvPr id="58" name="Rounded Rectangle 57">
                  <a:extLst>
                    <a:ext uri="{FF2B5EF4-FFF2-40B4-BE49-F238E27FC236}">
                      <a16:creationId xmlns:a16="http://schemas.microsoft.com/office/drawing/2014/main" id="{C0D4F29D-97B3-C341-9057-A16BA475FE6F}"/>
                    </a:ext>
                  </a:extLst>
                </p:cNvPr>
                <p:cNvSpPr/>
                <p:nvPr/>
              </p:nvSpPr>
              <p:spPr>
                <a:xfrm>
                  <a:off x="5672746" y="1243164"/>
                  <a:ext cx="794136" cy="5943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 company name&#10;&#10;Description automatically generated">
                  <a:extLst>
                    <a:ext uri="{FF2B5EF4-FFF2-40B4-BE49-F238E27FC236}">
                      <a16:creationId xmlns:a16="http://schemas.microsoft.com/office/drawing/2014/main" id="{D8CE61CE-329E-8D4B-A6FA-27925A5AA633}"/>
                    </a:ext>
                  </a:extLst>
                </p:cNvPr>
                <p:cNvPicPr>
                  <a:picLocks noChangeAspect="1"/>
                </p:cNvPicPr>
                <p:nvPr/>
              </p:nvPicPr>
              <p:blipFill>
                <a:blip r:embed="rId12"/>
                <a:stretch>
                  <a:fillRect/>
                </a:stretch>
              </p:blipFill>
              <p:spPr>
                <a:xfrm>
                  <a:off x="5764661" y="1207705"/>
                  <a:ext cx="579010" cy="613358"/>
                </a:xfrm>
                <a:prstGeom prst="rect">
                  <a:avLst/>
                </a:prstGeom>
                <a:grpFill/>
              </p:spPr>
            </p:pic>
          </p:grpSp>
          <p:sp>
            <p:nvSpPr>
              <p:cNvPr id="57" name="Rounded Rectangle 56">
                <a:extLst>
                  <a:ext uri="{FF2B5EF4-FFF2-40B4-BE49-F238E27FC236}">
                    <a16:creationId xmlns:a16="http://schemas.microsoft.com/office/drawing/2014/main" id="{11800F67-1CEF-FD41-841A-21870C5E5C41}"/>
                  </a:ext>
                </a:extLst>
              </p:cNvPr>
              <p:cNvSpPr/>
              <p:nvPr/>
            </p:nvSpPr>
            <p:spPr>
              <a:xfrm>
                <a:off x="4618889" y="2123569"/>
                <a:ext cx="297642" cy="8719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CAB9E6DD-2EA4-7045-9D93-74E69BD871F6}"/>
                </a:ext>
              </a:extLst>
            </p:cNvPr>
            <p:cNvGrpSpPr/>
            <p:nvPr/>
          </p:nvGrpSpPr>
          <p:grpSpPr>
            <a:xfrm>
              <a:off x="6754295" y="2565632"/>
              <a:ext cx="759745" cy="1516870"/>
              <a:chOff x="7133632" y="3322752"/>
              <a:chExt cx="759745" cy="1516870"/>
            </a:xfrm>
            <a:effectLst>
              <a:outerShdw blurRad="50800" dist="38100" dir="2700000" algn="tl" rotWithShape="0">
                <a:prstClr val="black">
                  <a:alpha val="40000"/>
                </a:prstClr>
              </a:outerShdw>
            </a:effectLst>
            <a:scene3d>
              <a:camera prst="isometricOffAxis2Right"/>
              <a:lightRig rig="threePt" dir="t"/>
            </a:scene3d>
          </p:grpSpPr>
          <p:pic>
            <p:nvPicPr>
              <p:cNvPr id="64" name="Picture 63" descr="A screenshot of a cell phone&#10;&#10;Description automatically generated">
                <a:extLst>
                  <a:ext uri="{FF2B5EF4-FFF2-40B4-BE49-F238E27FC236}">
                    <a16:creationId xmlns:a16="http://schemas.microsoft.com/office/drawing/2014/main" id="{90C4CF36-BA8C-B449-B590-00A5779F33A3}"/>
                  </a:ext>
                </a:extLst>
              </p:cNvPr>
              <p:cNvPicPr>
                <a:picLocks noChangeAspect="1"/>
              </p:cNvPicPr>
              <p:nvPr/>
            </p:nvPicPr>
            <p:blipFill>
              <a:blip r:embed="rId13"/>
              <a:stretch>
                <a:fillRect/>
              </a:stretch>
            </p:blipFill>
            <p:spPr>
              <a:xfrm>
                <a:off x="7133632" y="3322752"/>
                <a:ext cx="759745" cy="1516870"/>
              </a:xfrm>
              <a:prstGeom prst="rect">
                <a:avLst/>
              </a:prstGeom>
              <a:ln>
                <a:noFill/>
              </a:ln>
              <a:effectLst>
                <a:outerShdw blurRad="127000" dist="63500" dir="5400000" sx="102000" sy="102000" algn="t" rotWithShape="0">
                  <a:srgbClr val="7F7F7F">
                    <a:alpha val="25000"/>
                  </a:srgbClr>
                </a:outerShdw>
              </a:effectLst>
            </p:spPr>
          </p:pic>
          <p:pic>
            <p:nvPicPr>
              <p:cNvPr id="65" name="Picture 64" descr="Graphical user interface, application, Teams&#10;&#10;Description automatically generated">
                <a:extLst>
                  <a:ext uri="{FF2B5EF4-FFF2-40B4-BE49-F238E27FC236}">
                    <a16:creationId xmlns:a16="http://schemas.microsoft.com/office/drawing/2014/main" id="{FABE1A5A-366C-9345-926D-E02CE3E12298}"/>
                  </a:ext>
                </a:extLst>
              </p:cNvPr>
              <p:cNvPicPr>
                <a:picLocks noChangeAspect="1"/>
              </p:cNvPicPr>
              <p:nvPr/>
            </p:nvPicPr>
            <p:blipFill>
              <a:blip r:embed="rId14"/>
              <a:stretch>
                <a:fillRect/>
              </a:stretch>
            </p:blipFill>
            <p:spPr>
              <a:xfrm>
                <a:off x="7181946" y="3381092"/>
                <a:ext cx="665015" cy="1420657"/>
              </a:xfrm>
              <a:prstGeom prst="rect">
                <a:avLst/>
              </a:prstGeom>
              <a:effectLst>
                <a:softEdge rad="12700"/>
              </a:effectLst>
            </p:spPr>
          </p:pic>
        </p:grpSp>
      </p:grpSp>
      <p:sp>
        <p:nvSpPr>
          <p:cNvPr id="79" name="Rectangle 78">
            <a:extLst>
              <a:ext uri="{FF2B5EF4-FFF2-40B4-BE49-F238E27FC236}">
                <a16:creationId xmlns:a16="http://schemas.microsoft.com/office/drawing/2014/main" id="{3B0DAC08-75C3-E240-B7E1-280B80B0B969}"/>
              </a:ext>
            </a:extLst>
          </p:cNvPr>
          <p:cNvSpPr/>
          <p:nvPr/>
        </p:nvSpPr>
        <p:spPr>
          <a:xfrm>
            <a:off x="8400236" y="4953852"/>
            <a:ext cx="3151298" cy="553998"/>
          </a:xfrm>
          <a:prstGeom prst="rect">
            <a:avLst/>
          </a:prstGeom>
        </p:spPr>
        <p:txBody>
          <a:bodyPr wrap="square">
            <a:spAutoFit/>
          </a:bodyPr>
          <a:lstStyle/>
          <a:p>
            <a:pPr algn="ctr"/>
            <a:r>
              <a:rPr lang="en-US" sz="1000" kern="0">
                <a:solidFill>
                  <a:schemeClr val="tx1">
                    <a:lumMod val="75000"/>
                    <a:lumOff val="25000"/>
                  </a:schemeClr>
                </a:solidFill>
                <a:latin typeface="Poppins" pitchFamily="2" charset="77"/>
                <a:cs typeface="Poppins" pitchFamily="2" charset="77"/>
              </a:rPr>
              <a:t>SideDrawer integrated into your client-facing web or mobile application, Salesforce Communities, or SSO to a new click-out</a:t>
            </a:r>
          </a:p>
        </p:txBody>
      </p:sp>
      <p:sp>
        <p:nvSpPr>
          <p:cNvPr id="80" name="Rectangle 79">
            <a:extLst>
              <a:ext uri="{FF2B5EF4-FFF2-40B4-BE49-F238E27FC236}">
                <a16:creationId xmlns:a16="http://schemas.microsoft.com/office/drawing/2014/main" id="{E0AC86E0-9EFC-EE4F-86CE-A4CA21F0A0B5}"/>
              </a:ext>
            </a:extLst>
          </p:cNvPr>
          <p:cNvSpPr/>
          <p:nvPr/>
        </p:nvSpPr>
        <p:spPr>
          <a:xfrm>
            <a:off x="4684820" y="3973395"/>
            <a:ext cx="769420" cy="246221"/>
          </a:xfrm>
          <a:prstGeom prst="rect">
            <a:avLst/>
          </a:prstGeom>
        </p:spPr>
        <p:txBody>
          <a:bodyPr wrap="square">
            <a:spAutoFit/>
          </a:bodyPr>
          <a:lstStyle/>
          <a:p>
            <a:pPr algn="ctr"/>
            <a:r>
              <a:rPr lang="en-US" sz="1000" kern="0">
                <a:solidFill>
                  <a:schemeClr val="accent2"/>
                </a:solidFill>
                <a:latin typeface="Poppins" pitchFamily="2" charset="77"/>
                <a:cs typeface="Poppins" pitchFamily="2" charset="77"/>
              </a:rPr>
              <a:t>APIs</a:t>
            </a:r>
          </a:p>
        </p:txBody>
      </p:sp>
      <p:sp>
        <p:nvSpPr>
          <p:cNvPr id="94" name="Rectangle 93">
            <a:extLst>
              <a:ext uri="{FF2B5EF4-FFF2-40B4-BE49-F238E27FC236}">
                <a16:creationId xmlns:a16="http://schemas.microsoft.com/office/drawing/2014/main" id="{FA7757ED-4570-FF42-8136-4AA7ACE82E40}"/>
              </a:ext>
            </a:extLst>
          </p:cNvPr>
          <p:cNvSpPr/>
          <p:nvPr/>
        </p:nvSpPr>
        <p:spPr>
          <a:xfrm>
            <a:off x="4077652" y="1462760"/>
            <a:ext cx="1907523" cy="707886"/>
          </a:xfrm>
          <a:prstGeom prst="rect">
            <a:avLst/>
          </a:prstGeom>
          <a:solidFill>
            <a:schemeClr val="bg1"/>
          </a:solidFill>
        </p:spPr>
        <p:txBody>
          <a:bodyPr wrap="square">
            <a:spAutoFit/>
          </a:bodyPr>
          <a:lstStyle/>
          <a:p>
            <a:pPr algn="ctr"/>
            <a:r>
              <a:rPr lang="en-US" sz="1000" kern="0">
                <a:solidFill>
                  <a:schemeClr val="tx1">
                    <a:lumMod val="75000"/>
                    <a:lumOff val="25000"/>
                  </a:schemeClr>
                </a:solidFill>
                <a:latin typeface="Poppins" pitchFamily="2" charset="77"/>
                <a:cs typeface="Poppins" pitchFamily="2" charset="77"/>
              </a:rPr>
              <a:t>Incorporate SSO, workflows, or consume webhooks to power existing processes</a:t>
            </a:r>
          </a:p>
        </p:txBody>
      </p:sp>
      <p:cxnSp>
        <p:nvCxnSpPr>
          <p:cNvPr id="100" name="Straight Connector 99">
            <a:extLst>
              <a:ext uri="{FF2B5EF4-FFF2-40B4-BE49-F238E27FC236}">
                <a16:creationId xmlns:a16="http://schemas.microsoft.com/office/drawing/2014/main" id="{92560751-C14B-D741-A1A8-CBC73A168096}"/>
              </a:ext>
            </a:extLst>
          </p:cNvPr>
          <p:cNvCxnSpPr>
            <a:cxnSpLocks/>
          </p:cNvCxnSpPr>
          <p:nvPr/>
        </p:nvCxnSpPr>
        <p:spPr>
          <a:xfrm>
            <a:off x="5968611" y="3512851"/>
            <a:ext cx="1727702" cy="0"/>
          </a:xfrm>
          <a:prstGeom prst="line">
            <a:avLst/>
          </a:prstGeom>
          <a:ln>
            <a:solidFill>
              <a:srgbClr val="FF95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C9197E18-271A-524E-9C48-78BE393D7EBD}"/>
              </a:ext>
            </a:extLst>
          </p:cNvPr>
          <p:cNvSpPr/>
          <p:nvPr/>
        </p:nvSpPr>
        <p:spPr>
          <a:xfrm>
            <a:off x="6079987" y="3540313"/>
            <a:ext cx="1455897" cy="400110"/>
          </a:xfrm>
          <a:prstGeom prst="rect">
            <a:avLst/>
          </a:prstGeom>
        </p:spPr>
        <p:txBody>
          <a:bodyPr wrap="square">
            <a:spAutoFit/>
          </a:bodyPr>
          <a:lstStyle/>
          <a:p>
            <a:pPr algn="ctr"/>
            <a:r>
              <a:rPr lang="en-US" sz="1000" kern="0">
                <a:solidFill>
                  <a:schemeClr val="tx1">
                    <a:lumMod val="75000"/>
                    <a:lumOff val="25000"/>
                  </a:schemeClr>
                </a:solidFill>
                <a:latin typeface="Poppins" pitchFamily="2" charset="77"/>
                <a:cs typeface="Poppins" pitchFamily="2" charset="77"/>
              </a:rPr>
              <a:t>Bi-directional data and document flow</a:t>
            </a:r>
          </a:p>
        </p:txBody>
      </p:sp>
      <p:sp>
        <p:nvSpPr>
          <p:cNvPr id="3" name="Title 2">
            <a:extLst>
              <a:ext uri="{FF2B5EF4-FFF2-40B4-BE49-F238E27FC236}">
                <a16:creationId xmlns:a16="http://schemas.microsoft.com/office/drawing/2014/main" id="{60D6D374-1EBA-C74C-8A16-281B5A99763E}"/>
              </a:ext>
            </a:extLst>
          </p:cNvPr>
          <p:cNvSpPr>
            <a:spLocks noGrp="1"/>
          </p:cNvSpPr>
          <p:nvPr>
            <p:ph type="title"/>
          </p:nvPr>
        </p:nvSpPr>
        <p:spPr>
          <a:xfrm>
            <a:off x="838200" y="396000"/>
            <a:ext cx="11159532" cy="748245"/>
          </a:xfrm>
        </p:spPr>
        <p:txBody>
          <a:bodyPr/>
          <a:lstStyle/>
          <a:p>
            <a:r>
              <a:rPr lang="en-US"/>
              <a:t>Complete, flexible enterprise capability</a:t>
            </a:r>
          </a:p>
        </p:txBody>
      </p:sp>
      <p:sp>
        <p:nvSpPr>
          <p:cNvPr id="120" name="Rectangle 119">
            <a:extLst>
              <a:ext uri="{FF2B5EF4-FFF2-40B4-BE49-F238E27FC236}">
                <a16:creationId xmlns:a16="http://schemas.microsoft.com/office/drawing/2014/main" id="{10A74F9B-311A-0049-AEEE-71F49C18044F}"/>
              </a:ext>
            </a:extLst>
          </p:cNvPr>
          <p:cNvSpPr/>
          <p:nvPr/>
        </p:nvSpPr>
        <p:spPr>
          <a:xfrm>
            <a:off x="1028342" y="1488564"/>
            <a:ext cx="1907523" cy="400110"/>
          </a:xfrm>
          <a:prstGeom prst="rect">
            <a:avLst/>
          </a:prstGeom>
          <a:solidFill>
            <a:schemeClr val="bg1"/>
          </a:solidFill>
        </p:spPr>
        <p:txBody>
          <a:bodyPr wrap="square">
            <a:spAutoFit/>
          </a:bodyPr>
          <a:lstStyle/>
          <a:p>
            <a:pPr algn="ctr"/>
            <a:r>
              <a:rPr lang="en-US" sz="1000" kern="0">
                <a:solidFill>
                  <a:schemeClr val="tx1">
                    <a:lumMod val="75000"/>
                    <a:lumOff val="25000"/>
                  </a:schemeClr>
                </a:solidFill>
                <a:latin typeface="Poppins" pitchFamily="2" charset="77"/>
                <a:cs typeface="Poppins" pitchFamily="2" charset="77"/>
              </a:rPr>
              <a:t>Store client data on your own infrastructure</a:t>
            </a:r>
          </a:p>
        </p:txBody>
      </p:sp>
      <p:sp>
        <p:nvSpPr>
          <p:cNvPr id="86" name="Rectangle 85">
            <a:extLst>
              <a:ext uri="{FF2B5EF4-FFF2-40B4-BE49-F238E27FC236}">
                <a16:creationId xmlns:a16="http://schemas.microsoft.com/office/drawing/2014/main" id="{EEE2BBAB-BAB7-1BEE-2C0F-6E21DE16B2E0}"/>
              </a:ext>
            </a:extLst>
          </p:cNvPr>
          <p:cNvSpPr/>
          <p:nvPr/>
        </p:nvSpPr>
        <p:spPr>
          <a:xfrm>
            <a:off x="1047557" y="2606595"/>
            <a:ext cx="1907523" cy="553998"/>
          </a:xfrm>
          <a:prstGeom prst="rect">
            <a:avLst/>
          </a:prstGeom>
          <a:solidFill>
            <a:schemeClr val="bg1"/>
          </a:solidFill>
        </p:spPr>
        <p:txBody>
          <a:bodyPr wrap="square">
            <a:spAutoFit/>
          </a:bodyPr>
          <a:lstStyle/>
          <a:p>
            <a:pPr algn="ctr"/>
            <a:r>
              <a:rPr lang="en-US" sz="1000" kern="0">
                <a:solidFill>
                  <a:schemeClr val="tx1">
                    <a:lumMod val="75000"/>
                    <a:lumOff val="25000"/>
                  </a:schemeClr>
                </a:solidFill>
                <a:latin typeface="Poppins" pitchFamily="2" charset="77"/>
                <a:cs typeface="Poppins" pitchFamily="2" charset="77"/>
              </a:rPr>
              <a:t>Provide Compliance or Management role-based access through a Console</a:t>
            </a:r>
          </a:p>
        </p:txBody>
      </p:sp>
      <p:sp>
        <p:nvSpPr>
          <p:cNvPr id="87" name="Rectangle 86">
            <a:extLst>
              <a:ext uri="{FF2B5EF4-FFF2-40B4-BE49-F238E27FC236}">
                <a16:creationId xmlns:a16="http://schemas.microsoft.com/office/drawing/2014/main" id="{B59C83CC-E37B-8041-588B-993FA4124CF9}"/>
              </a:ext>
            </a:extLst>
          </p:cNvPr>
          <p:cNvSpPr/>
          <p:nvPr/>
        </p:nvSpPr>
        <p:spPr>
          <a:xfrm>
            <a:off x="1022675" y="4208400"/>
            <a:ext cx="1907523" cy="553998"/>
          </a:xfrm>
          <a:prstGeom prst="rect">
            <a:avLst/>
          </a:prstGeom>
          <a:solidFill>
            <a:schemeClr val="bg1"/>
          </a:solidFill>
        </p:spPr>
        <p:txBody>
          <a:bodyPr wrap="square">
            <a:spAutoFit/>
          </a:bodyPr>
          <a:lstStyle/>
          <a:p>
            <a:pPr algn="ctr"/>
            <a:r>
              <a:rPr lang="en-US" sz="1000" kern="0">
                <a:solidFill>
                  <a:schemeClr val="tx1">
                    <a:lumMod val="75000"/>
                    <a:lumOff val="25000"/>
                  </a:schemeClr>
                </a:solidFill>
                <a:latin typeface="Poppins" pitchFamily="2" charset="77"/>
                <a:cs typeface="Poppins" pitchFamily="2" charset="77"/>
              </a:rPr>
              <a:t>Manage internal staff access securely through Salesforce widget</a:t>
            </a:r>
          </a:p>
        </p:txBody>
      </p:sp>
      <p:sp>
        <p:nvSpPr>
          <p:cNvPr id="96" name="Rectangle 95">
            <a:extLst>
              <a:ext uri="{FF2B5EF4-FFF2-40B4-BE49-F238E27FC236}">
                <a16:creationId xmlns:a16="http://schemas.microsoft.com/office/drawing/2014/main" id="{838266CB-EB60-0A9E-F7B9-CA7540C2B2AB}"/>
              </a:ext>
            </a:extLst>
          </p:cNvPr>
          <p:cNvSpPr/>
          <p:nvPr/>
        </p:nvSpPr>
        <p:spPr>
          <a:xfrm>
            <a:off x="4090805" y="5082950"/>
            <a:ext cx="1907523" cy="707886"/>
          </a:xfrm>
          <a:prstGeom prst="rect">
            <a:avLst/>
          </a:prstGeom>
          <a:solidFill>
            <a:schemeClr val="bg1"/>
          </a:solidFill>
        </p:spPr>
        <p:txBody>
          <a:bodyPr wrap="square">
            <a:spAutoFit/>
          </a:bodyPr>
          <a:lstStyle/>
          <a:p>
            <a:pPr algn="ctr"/>
            <a:r>
              <a:rPr lang="en-US" sz="1000" kern="0">
                <a:solidFill>
                  <a:schemeClr val="tx1">
                    <a:lumMod val="75000"/>
                    <a:lumOff val="25000"/>
                  </a:schemeClr>
                </a:solidFill>
                <a:latin typeface="Poppins" pitchFamily="2" charset="77"/>
                <a:cs typeface="Poppins" pitchFamily="2" charset="77"/>
              </a:rPr>
              <a:t>Allow internal staff access to local cloud storage (OneDrive, </a:t>
            </a:r>
            <a:r>
              <a:rPr lang="en-US" sz="1000" kern="0" err="1">
                <a:solidFill>
                  <a:schemeClr val="tx1">
                    <a:lumMod val="75000"/>
                    <a:lumOff val="25000"/>
                  </a:schemeClr>
                </a:solidFill>
                <a:latin typeface="Poppins" pitchFamily="2" charset="77"/>
                <a:cs typeface="Poppins" pitchFamily="2" charset="77"/>
              </a:rPr>
              <a:t>Sharepoint</a:t>
            </a:r>
            <a:r>
              <a:rPr lang="en-US" sz="1000" kern="0">
                <a:solidFill>
                  <a:schemeClr val="tx1">
                    <a:lumMod val="75000"/>
                    <a:lumOff val="25000"/>
                  </a:schemeClr>
                </a:solidFill>
                <a:latin typeface="Poppins" pitchFamily="2" charset="77"/>
                <a:cs typeface="Poppins" pitchFamily="2" charset="77"/>
              </a:rPr>
              <a:t>, Dropbox, </a:t>
            </a:r>
            <a:r>
              <a:rPr lang="en-US" sz="1000" kern="0" err="1">
                <a:solidFill>
                  <a:schemeClr val="tx1">
                    <a:lumMod val="75000"/>
                    <a:lumOff val="25000"/>
                  </a:schemeClr>
                </a:solidFill>
                <a:latin typeface="Poppins" pitchFamily="2" charset="77"/>
                <a:cs typeface="Poppins" pitchFamily="2" charset="77"/>
              </a:rPr>
              <a:t>Box.com</a:t>
            </a:r>
            <a:r>
              <a:rPr lang="en-US" sz="1000" kern="0">
                <a:solidFill>
                  <a:schemeClr val="tx1">
                    <a:lumMod val="75000"/>
                    <a:lumOff val="25000"/>
                  </a:schemeClr>
                </a:solidFill>
                <a:latin typeface="Poppins" pitchFamily="2" charset="77"/>
                <a:cs typeface="Poppins" pitchFamily="2" charset="77"/>
              </a:rPr>
              <a:t>, </a:t>
            </a:r>
            <a:r>
              <a:rPr lang="en-US" sz="1000" kern="0" err="1">
                <a:solidFill>
                  <a:schemeClr val="tx1">
                    <a:lumMod val="75000"/>
                    <a:lumOff val="25000"/>
                  </a:schemeClr>
                </a:solidFill>
                <a:latin typeface="Poppins" pitchFamily="2" charset="77"/>
                <a:cs typeface="Poppins" pitchFamily="2" charset="77"/>
              </a:rPr>
              <a:t>etc</a:t>
            </a:r>
            <a:r>
              <a:rPr lang="en-US" sz="1000" kern="0">
                <a:solidFill>
                  <a:schemeClr val="tx1">
                    <a:lumMod val="75000"/>
                    <a:lumOff val="25000"/>
                  </a:schemeClr>
                </a:solidFill>
                <a:latin typeface="Poppins" pitchFamily="2" charset="77"/>
                <a:cs typeface="Poppins" pitchFamily="2" charset="77"/>
              </a:rPr>
              <a:t>)</a:t>
            </a:r>
          </a:p>
        </p:txBody>
      </p:sp>
      <p:pic>
        <p:nvPicPr>
          <p:cNvPr id="117" name="Picture 116" descr="Graphical user interface, application&#10;&#10;Description automatically generated">
            <a:extLst>
              <a:ext uri="{FF2B5EF4-FFF2-40B4-BE49-F238E27FC236}">
                <a16:creationId xmlns:a16="http://schemas.microsoft.com/office/drawing/2014/main" id="{B124D003-E6D7-6AC8-0FDB-3B55EB24AD6B}"/>
              </a:ext>
            </a:extLst>
          </p:cNvPr>
          <p:cNvPicPr>
            <a:picLocks noChangeAspect="1"/>
          </p:cNvPicPr>
          <p:nvPr/>
        </p:nvPicPr>
        <p:blipFill>
          <a:blip r:embed="rId15"/>
          <a:stretch>
            <a:fillRect/>
          </a:stretch>
        </p:blipFill>
        <p:spPr>
          <a:xfrm>
            <a:off x="1512522" y="4769609"/>
            <a:ext cx="876503" cy="876503"/>
          </a:xfrm>
          <a:prstGeom prst="rect">
            <a:avLst/>
          </a:prstGeom>
        </p:spPr>
      </p:pic>
      <p:pic>
        <p:nvPicPr>
          <p:cNvPr id="121" name="Picture 8" descr="Salesforce Logo transparent PNG - StickPNG">
            <a:extLst>
              <a:ext uri="{FF2B5EF4-FFF2-40B4-BE49-F238E27FC236}">
                <a16:creationId xmlns:a16="http://schemas.microsoft.com/office/drawing/2014/main" id="{8D34F00A-CDC7-A4EC-FB5D-8E305B07E0F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53817" y="4747296"/>
            <a:ext cx="377905" cy="26578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descr="A close up of electronics&#10;&#10;Description automatically generated">
            <a:extLst>
              <a:ext uri="{FF2B5EF4-FFF2-40B4-BE49-F238E27FC236}">
                <a16:creationId xmlns:a16="http://schemas.microsoft.com/office/drawing/2014/main" id="{A4C96374-5353-ABE1-4C6A-1F4A53B34F0F}"/>
              </a:ext>
            </a:extLst>
          </p:cNvPr>
          <p:cNvPicPr>
            <a:picLocks noChangeAspect="1"/>
          </p:cNvPicPr>
          <p:nvPr/>
        </p:nvPicPr>
        <p:blipFill>
          <a:blip r:embed="rId17"/>
          <a:stretch>
            <a:fillRect/>
          </a:stretch>
        </p:blipFill>
        <p:spPr>
          <a:xfrm>
            <a:off x="1538312" y="3180857"/>
            <a:ext cx="881477" cy="751068"/>
          </a:xfrm>
          <a:prstGeom prst="rect">
            <a:avLst/>
          </a:prstGeom>
        </p:spPr>
      </p:pic>
      <p:pic>
        <p:nvPicPr>
          <p:cNvPr id="124" name="Content Placeholder 7" descr="Graphical user interface, application&#10;&#10;Description automatically generated">
            <a:extLst>
              <a:ext uri="{FF2B5EF4-FFF2-40B4-BE49-F238E27FC236}">
                <a16:creationId xmlns:a16="http://schemas.microsoft.com/office/drawing/2014/main" id="{8675E818-2C55-D190-676E-4EC641F02031}"/>
              </a:ext>
            </a:extLst>
          </p:cNvPr>
          <p:cNvPicPr>
            <a:picLocks noChangeAspect="1"/>
          </p:cNvPicPr>
          <p:nvPr/>
        </p:nvPicPr>
        <p:blipFill rotWithShape="1">
          <a:blip r:embed="rId18"/>
          <a:srcRect l="-2940" r="1179"/>
          <a:stretch/>
        </p:blipFill>
        <p:spPr>
          <a:xfrm>
            <a:off x="1553549" y="3230955"/>
            <a:ext cx="835476" cy="485502"/>
          </a:xfrm>
          <a:prstGeom prst="rect">
            <a:avLst/>
          </a:prstGeom>
          <a:ln>
            <a:noFill/>
          </a:ln>
          <a:effectLst/>
        </p:spPr>
      </p:pic>
      <p:cxnSp>
        <p:nvCxnSpPr>
          <p:cNvPr id="128" name="Straight Connector 127">
            <a:extLst>
              <a:ext uri="{FF2B5EF4-FFF2-40B4-BE49-F238E27FC236}">
                <a16:creationId xmlns:a16="http://schemas.microsoft.com/office/drawing/2014/main" id="{27A11549-A057-3768-C76C-8D496180BB5A}"/>
              </a:ext>
            </a:extLst>
          </p:cNvPr>
          <p:cNvCxnSpPr>
            <a:cxnSpLocks/>
          </p:cNvCxnSpPr>
          <p:nvPr/>
        </p:nvCxnSpPr>
        <p:spPr>
          <a:xfrm flipH="1" flipV="1">
            <a:off x="5050048" y="2135587"/>
            <a:ext cx="6138" cy="803964"/>
          </a:xfrm>
          <a:prstGeom prst="line">
            <a:avLst/>
          </a:prstGeom>
          <a:ln>
            <a:solidFill>
              <a:srgbClr val="FF95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795515E-2CD0-E4D6-5345-899904A2BA21}"/>
              </a:ext>
            </a:extLst>
          </p:cNvPr>
          <p:cNvCxnSpPr>
            <a:cxnSpLocks/>
          </p:cNvCxnSpPr>
          <p:nvPr/>
        </p:nvCxnSpPr>
        <p:spPr>
          <a:xfrm flipH="1" flipV="1">
            <a:off x="3194613" y="2202375"/>
            <a:ext cx="1077055" cy="737176"/>
          </a:xfrm>
          <a:prstGeom prst="line">
            <a:avLst/>
          </a:prstGeom>
          <a:ln>
            <a:solidFill>
              <a:srgbClr val="FF95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50A3D84-F40E-5609-4972-2C0B7EC43E97}"/>
              </a:ext>
            </a:extLst>
          </p:cNvPr>
          <p:cNvCxnSpPr>
            <a:cxnSpLocks/>
          </p:cNvCxnSpPr>
          <p:nvPr/>
        </p:nvCxnSpPr>
        <p:spPr>
          <a:xfrm flipH="1" flipV="1">
            <a:off x="2955080" y="3531815"/>
            <a:ext cx="1322945" cy="8498"/>
          </a:xfrm>
          <a:prstGeom prst="line">
            <a:avLst/>
          </a:prstGeom>
          <a:ln>
            <a:solidFill>
              <a:srgbClr val="FF95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FF22CA1-54C7-F187-1A81-F4B425F9F45B}"/>
              </a:ext>
            </a:extLst>
          </p:cNvPr>
          <p:cNvCxnSpPr>
            <a:cxnSpLocks/>
          </p:cNvCxnSpPr>
          <p:nvPr/>
        </p:nvCxnSpPr>
        <p:spPr>
          <a:xfrm flipH="1">
            <a:off x="2955080" y="4208400"/>
            <a:ext cx="1322945" cy="745452"/>
          </a:xfrm>
          <a:prstGeom prst="line">
            <a:avLst/>
          </a:prstGeom>
          <a:ln>
            <a:solidFill>
              <a:srgbClr val="FF95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64D5908-4D4B-0F88-98D7-05AF2468732A}"/>
              </a:ext>
            </a:extLst>
          </p:cNvPr>
          <p:cNvCxnSpPr>
            <a:cxnSpLocks/>
          </p:cNvCxnSpPr>
          <p:nvPr/>
        </p:nvCxnSpPr>
        <p:spPr>
          <a:xfrm flipH="1" flipV="1">
            <a:off x="5048737" y="4431506"/>
            <a:ext cx="7449" cy="572337"/>
          </a:xfrm>
          <a:prstGeom prst="line">
            <a:avLst/>
          </a:prstGeom>
          <a:ln>
            <a:solidFill>
              <a:srgbClr val="FF95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with medium confidence">
            <a:extLst>
              <a:ext uri="{FF2B5EF4-FFF2-40B4-BE49-F238E27FC236}">
                <a16:creationId xmlns:a16="http://schemas.microsoft.com/office/drawing/2014/main" id="{C834305D-BEC4-7742-CDF6-D026DB99BCE9}"/>
              </a:ext>
            </a:extLst>
          </p:cNvPr>
          <p:cNvPicPr>
            <a:picLocks noChangeAspect="1"/>
          </p:cNvPicPr>
          <p:nvPr/>
        </p:nvPicPr>
        <p:blipFill>
          <a:blip r:embed="rId19"/>
          <a:stretch>
            <a:fillRect/>
          </a:stretch>
        </p:blipFill>
        <p:spPr>
          <a:xfrm>
            <a:off x="4517302" y="3075608"/>
            <a:ext cx="1120278" cy="840209"/>
          </a:xfrm>
          <a:prstGeom prst="rect">
            <a:avLst/>
          </a:prstGeom>
        </p:spPr>
      </p:pic>
    </p:spTree>
    <p:extLst>
      <p:ext uri="{BB962C8B-B14F-4D97-AF65-F5344CB8AC3E}">
        <p14:creationId xmlns:p14="http://schemas.microsoft.com/office/powerpoint/2010/main" val="2967680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0FB10-A5B5-864B-8CB9-3A89F54A6E27}"/>
              </a:ext>
            </a:extLst>
          </p:cNvPr>
          <p:cNvSpPr>
            <a:spLocks noGrp="1"/>
          </p:cNvSpPr>
          <p:nvPr>
            <p:ph type="title"/>
          </p:nvPr>
        </p:nvSpPr>
        <p:spPr>
          <a:xfrm>
            <a:off x="838200" y="2790857"/>
            <a:ext cx="10683239" cy="748245"/>
          </a:xfrm>
        </p:spPr>
        <p:txBody>
          <a:bodyPr lIns="91440" tIns="45720" rIns="91440" bIns="45720" anchor="t"/>
          <a:lstStyle/>
          <a:p>
            <a:r>
              <a:rPr lang="en-CA">
                <a:latin typeface="Montserrat"/>
              </a:rPr>
              <a:t>Appendix</a:t>
            </a:r>
            <a:endParaRPr lang="en-CA" b="0">
              <a:latin typeface="Montserrat"/>
            </a:endParaRPr>
          </a:p>
          <a:p>
            <a:endParaRPr lang="en-CA"/>
          </a:p>
        </p:txBody>
      </p:sp>
      <p:sp>
        <p:nvSpPr>
          <p:cNvPr id="9" name="TextBox 8">
            <a:extLst>
              <a:ext uri="{FF2B5EF4-FFF2-40B4-BE49-F238E27FC236}">
                <a16:creationId xmlns:a16="http://schemas.microsoft.com/office/drawing/2014/main" id="{42643579-791E-684A-A937-567063B15B6E}"/>
              </a:ext>
            </a:extLst>
          </p:cNvPr>
          <p:cNvSpPr txBox="1"/>
          <p:nvPr/>
        </p:nvSpPr>
        <p:spPr>
          <a:xfrm>
            <a:off x="9997281" y="4249896"/>
            <a:ext cx="804473" cy="367259"/>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668419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5C346-3F69-BF48-9EF0-A07140388F5C}"/>
              </a:ext>
            </a:extLst>
          </p:cNvPr>
          <p:cNvSpPr>
            <a:spLocks noGrp="1"/>
          </p:cNvSpPr>
          <p:nvPr>
            <p:ph idx="1"/>
          </p:nvPr>
        </p:nvSpPr>
        <p:spPr/>
        <p:txBody>
          <a:bodyPr vert="horz" lIns="91440" tIns="45720" rIns="91440" bIns="45720" rtlCol="0" anchor="t">
            <a:normAutofit/>
          </a:bodyPr>
          <a:lstStyle/>
          <a:p>
            <a:pPr marL="0" indent="0">
              <a:buNone/>
            </a:pPr>
            <a:r>
              <a:rPr lang="en-CA" sz="1600" b="1">
                <a:solidFill>
                  <a:schemeClr val="tx1">
                    <a:lumMod val="75000"/>
                    <a:lumOff val="25000"/>
                  </a:schemeClr>
                </a:solidFill>
              </a:rPr>
              <a:t>Confidentiality</a:t>
            </a:r>
          </a:p>
          <a:p>
            <a:pPr marL="0" indent="0">
              <a:buNone/>
            </a:pPr>
            <a:r>
              <a:rPr lang="en-CA" sz="1600">
                <a:solidFill>
                  <a:schemeClr val="tx1">
                    <a:lumMod val="75000"/>
                    <a:lumOff val="25000"/>
                  </a:schemeClr>
                </a:solidFill>
              </a:rPr>
              <a:t>This document is strictly confidential and contains information intended only for the direct recipient from SideDrawer Inc. With receipt of this document, the recipient acknowledges and agrees that: </a:t>
            </a:r>
            <a:r>
              <a:rPr lang="en-CA" sz="1600" err="1">
                <a:solidFill>
                  <a:schemeClr val="tx1">
                    <a:lumMod val="75000"/>
                    <a:lumOff val="25000"/>
                  </a:schemeClr>
                </a:solidFill>
              </a:rPr>
              <a:t>i</a:t>
            </a:r>
            <a:r>
              <a:rPr lang="en-CA" sz="1600">
                <a:solidFill>
                  <a:schemeClr val="tx1">
                    <a:lumMod val="75000"/>
                    <a:lumOff val="25000"/>
                  </a:schemeClr>
                </a:solidFill>
              </a:rPr>
              <a:t>) the recipient will not copy, fax, divulge or distribute this document in whole or in part without written consent from SideDrawer Inc. ii) if the recipient does not wish to pursue this matter this document was intended for it will be returned promptly to SideDrawer Inc.</a:t>
            </a:r>
          </a:p>
          <a:p>
            <a:pPr marL="0" indent="0">
              <a:buNone/>
            </a:pPr>
            <a:endParaRPr lang="en-CA" sz="1600">
              <a:solidFill>
                <a:schemeClr val="tx1">
                  <a:lumMod val="75000"/>
                  <a:lumOff val="25000"/>
                </a:schemeClr>
              </a:solidFill>
            </a:endParaRPr>
          </a:p>
          <a:p>
            <a:pPr marL="0" indent="0">
              <a:buNone/>
            </a:pPr>
            <a:r>
              <a:rPr lang="en-CA" sz="1600" b="1">
                <a:solidFill>
                  <a:schemeClr val="tx1">
                    <a:lumMod val="75000"/>
                    <a:lumOff val="25000"/>
                  </a:schemeClr>
                </a:solidFill>
              </a:rPr>
              <a:t>Safe Harbor Statement</a:t>
            </a:r>
          </a:p>
          <a:p>
            <a:pPr marL="0" indent="0">
              <a:buNone/>
            </a:pPr>
            <a:r>
              <a:rPr lang="en-CA" sz="1600">
                <a:solidFill>
                  <a:schemeClr val="tx1">
                    <a:lumMod val="75000"/>
                    <a:lumOff val="25000"/>
                  </a:schemeClr>
                </a:solidFill>
              </a:rPr>
              <a:t>Any unreleased features or services referenced in this or other presentations may not be currently available and may not be delivered on time or at all. Customers who purchase our services should make the purchase decisions based upon features that are currently available. SideDrawer Inc. assumes no obligation and does not intend to update these forward-looking statements.</a:t>
            </a:r>
          </a:p>
        </p:txBody>
      </p:sp>
      <p:sp>
        <p:nvSpPr>
          <p:cNvPr id="3" name="Title 2">
            <a:extLst>
              <a:ext uri="{FF2B5EF4-FFF2-40B4-BE49-F238E27FC236}">
                <a16:creationId xmlns:a16="http://schemas.microsoft.com/office/drawing/2014/main" id="{D8177B44-2834-174E-B718-D48ECDDB305E}"/>
              </a:ext>
            </a:extLst>
          </p:cNvPr>
          <p:cNvSpPr>
            <a:spLocks noGrp="1"/>
          </p:cNvSpPr>
          <p:nvPr>
            <p:ph type="title"/>
          </p:nvPr>
        </p:nvSpPr>
        <p:spPr>
          <a:xfrm>
            <a:off x="838200" y="408357"/>
            <a:ext cx="10684800" cy="748245"/>
          </a:xfrm>
        </p:spPr>
        <p:txBody>
          <a:bodyPr/>
          <a:lstStyle/>
          <a:p>
            <a:r>
              <a:rPr lang="en-US"/>
              <a:t>Disclaimer</a:t>
            </a:r>
          </a:p>
        </p:txBody>
      </p:sp>
    </p:spTree>
    <p:extLst>
      <p:ext uri="{BB962C8B-B14F-4D97-AF65-F5344CB8AC3E}">
        <p14:creationId xmlns:p14="http://schemas.microsoft.com/office/powerpoint/2010/main" val="929728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8EFA53B-4A1F-8244-B367-0C836110D094}"/>
              </a:ext>
            </a:extLst>
          </p:cNvPr>
          <p:cNvSpPr>
            <a:spLocks noGrp="1"/>
          </p:cNvSpPr>
          <p:nvPr>
            <p:ph type="title"/>
          </p:nvPr>
        </p:nvSpPr>
        <p:spPr>
          <a:xfrm>
            <a:off x="838200" y="396000"/>
            <a:ext cx="10515600" cy="748245"/>
          </a:xfrm>
        </p:spPr>
        <p:txBody>
          <a:bodyPr/>
          <a:lstStyle/>
          <a:p>
            <a:r>
              <a:rPr lang="en-US" err="1"/>
              <a:t>SideDrawer</a:t>
            </a:r>
            <a:r>
              <a:rPr lang="en-US"/>
              <a:t> vs. other platforms</a:t>
            </a:r>
          </a:p>
        </p:txBody>
      </p:sp>
      <p:graphicFrame>
        <p:nvGraphicFramePr>
          <p:cNvPr id="2" name="Table 2">
            <a:extLst>
              <a:ext uri="{FF2B5EF4-FFF2-40B4-BE49-F238E27FC236}">
                <a16:creationId xmlns:a16="http://schemas.microsoft.com/office/drawing/2014/main" id="{A9BAC5DE-B599-B642-8BAC-BF3F67F17C90}"/>
              </a:ext>
            </a:extLst>
          </p:cNvPr>
          <p:cNvGraphicFramePr>
            <a:graphicFrameLocks noGrp="1"/>
          </p:cNvGraphicFramePr>
          <p:nvPr/>
        </p:nvGraphicFramePr>
        <p:xfrm>
          <a:off x="838200" y="1233352"/>
          <a:ext cx="10792522" cy="4945380"/>
        </p:xfrm>
        <a:graphic>
          <a:graphicData uri="http://schemas.openxmlformats.org/drawingml/2006/table">
            <a:tbl>
              <a:tblPr firstRow="1" bandRow="1">
                <a:tableStyleId>{21E4AEA4-8DFA-4A89-87EB-49C32662AFE0}</a:tableStyleId>
              </a:tblPr>
              <a:tblGrid>
                <a:gridCol w="6197380">
                  <a:extLst>
                    <a:ext uri="{9D8B030D-6E8A-4147-A177-3AD203B41FA5}">
                      <a16:colId xmlns:a16="http://schemas.microsoft.com/office/drawing/2014/main" val="1896983700"/>
                    </a:ext>
                  </a:extLst>
                </a:gridCol>
                <a:gridCol w="1531714">
                  <a:extLst>
                    <a:ext uri="{9D8B030D-6E8A-4147-A177-3AD203B41FA5}">
                      <a16:colId xmlns:a16="http://schemas.microsoft.com/office/drawing/2014/main" val="2283791147"/>
                    </a:ext>
                  </a:extLst>
                </a:gridCol>
                <a:gridCol w="1531714">
                  <a:extLst>
                    <a:ext uri="{9D8B030D-6E8A-4147-A177-3AD203B41FA5}">
                      <a16:colId xmlns:a16="http://schemas.microsoft.com/office/drawing/2014/main" val="556575303"/>
                    </a:ext>
                  </a:extLst>
                </a:gridCol>
                <a:gridCol w="1531714">
                  <a:extLst>
                    <a:ext uri="{9D8B030D-6E8A-4147-A177-3AD203B41FA5}">
                      <a16:colId xmlns:a16="http://schemas.microsoft.com/office/drawing/2014/main" val="2299415911"/>
                    </a:ext>
                  </a:extLst>
                </a:gridCol>
              </a:tblGrid>
              <a:tr h="370840">
                <a:tc>
                  <a:txBody>
                    <a:bodyPr/>
                    <a:lstStyle/>
                    <a:p>
                      <a:pPr algn="l"/>
                      <a:endParaRPr lang="en-US" sz="1400" b="1" i="0" kern="1200">
                        <a:solidFill>
                          <a:schemeClr val="tx1">
                            <a:lumMod val="75000"/>
                            <a:lumOff val="25000"/>
                          </a:schemeClr>
                        </a:solidFill>
                        <a:latin typeface="Montserrat Light" pitchFamily="2" charset="77"/>
                        <a:ea typeface="+mn-ea"/>
                        <a:cs typeface="Poppins" pitchFamily="2" charset="77"/>
                      </a:endParaRPr>
                    </a:p>
                  </a:txBody>
                  <a:tcPr marL="83127" marR="83127" anchor="ctr">
                    <a:solidFill>
                      <a:schemeClr val="bg1"/>
                    </a:solidFill>
                  </a:tcPr>
                </a:tc>
                <a:tc>
                  <a:txBody>
                    <a:bodyPr/>
                    <a:lstStyle/>
                    <a:p>
                      <a:pPr algn="ctr"/>
                      <a:r>
                        <a:rPr lang="en-US" sz="1400" b="1" i="0">
                          <a:solidFill>
                            <a:schemeClr val="bg1"/>
                          </a:solidFill>
                          <a:latin typeface="Montserrat Light" pitchFamily="2" charset="77"/>
                          <a:cs typeface="Poppins" pitchFamily="2" charset="77"/>
                        </a:rPr>
                        <a:t>SideDrawer</a:t>
                      </a:r>
                    </a:p>
                  </a:txBody>
                  <a:tcPr marL="83127" marR="83127" anchor="b"/>
                </a:tc>
                <a:tc>
                  <a:txBody>
                    <a:bodyPr/>
                    <a:lstStyle/>
                    <a:p>
                      <a:pPr algn="ctr"/>
                      <a:r>
                        <a:rPr lang="en-US" sz="1400" b="1" i="0">
                          <a:solidFill>
                            <a:schemeClr val="bg1"/>
                          </a:solidFill>
                          <a:latin typeface="Montserrat Light" pitchFamily="2" charset="77"/>
                          <a:cs typeface="Poppins" pitchFamily="2" charset="77"/>
                        </a:rPr>
                        <a:t>Other </a:t>
                      </a:r>
                    </a:p>
                    <a:p>
                      <a:pPr algn="ctr"/>
                      <a:r>
                        <a:rPr lang="en-US" sz="1400" b="1" i="0">
                          <a:solidFill>
                            <a:schemeClr val="bg1"/>
                          </a:solidFill>
                          <a:latin typeface="Montserrat Light" pitchFamily="2" charset="77"/>
                          <a:cs typeface="Poppins" pitchFamily="2" charset="77"/>
                        </a:rPr>
                        <a:t>Vaults</a:t>
                      </a:r>
                    </a:p>
                  </a:txBody>
                  <a:tcPr marL="83127" marR="83127" anchor="b"/>
                </a:tc>
                <a:tc>
                  <a:txBody>
                    <a:bodyPr/>
                    <a:lstStyle/>
                    <a:p>
                      <a:pPr algn="ctr"/>
                      <a:r>
                        <a:rPr lang="en-US" sz="1400" b="1" i="0" err="1">
                          <a:solidFill>
                            <a:schemeClr val="bg1"/>
                          </a:solidFill>
                          <a:latin typeface="Montserrat Light" pitchFamily="2" charset="77"/>
                          <a:cs typeface="Poppins" pitchFamily="2" charset="77"/>
                        </a:rPr>
                        <a:t>Box.com</a:t>
                      </a:r>
                      <a:endParaRPr lang="en-US" sz="1400" b="1" i="0">
                        <a:solidFill>
                          <a:schemeClr val="bg1"/>
                        </a:solidFill>
                        <a:latin typeface="Montserrat Light" pitchFamily="2" charset="77"/>
                        <a:cs typeface="Poppins" pitchFamily="2" charset="77"/>
                      </a:endParaRPr>
                    </a:p>
                  </a:txBody>
                  <a:tcPr marL="83127" marR="83127" anchor="b"/>
                </a:tc>
                <a:extLst>
                  <a:ext uri="{0D108BD9-81ED-4DB2-BD59-A6C34878D82A}">
                    <a16:rowId xmlns:a16="http://schemas.microsoft.com/office/drawing/2014/main" val="2099906230"/>
                  </a:ext>
                </a:extLst>
              </a:tr>
              <a:tr h="396240">
                <a:tc>
                  <a:txBody>
                    <a:bodyPr/>
                    <a:lstStyle/>
                    <a:p>
                      <a:pPr algn="l"/>
                      <a:r>
                        <a:rPr lang="en-US" sz="1100" b="0" i="0" dirty="0">
                          <a:solidFill>
                            <a:schemeClr val="tx1">
                              <a:lumMod val="75000"/>
                              <a:lumOff val="25000"/>
                            </a:schemeClr>
                          </a:solidFill>
                          <a:latin typeface="Montserrat Light" pitchFamily="2" charset="77"/>
                          <a:cs typeface="Poppins Light" pitchFamily="2" charset="77"/>
                        </a:rPr>
                        <a:t>API-first design for enhanced integration capability</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 - 100%</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None</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Has Public APIs</a:t>
                      </a:r>
                    </a:p>
                  </a:txBody>
                  <a:tcPr marL="83127" marR="83127" anchor="ctr"/>
                </a:tc>
                <a:extLst>
                  <a:ext uri="{0D108BD9-81ED-4DB2-BD59-A6C34878D82A}">
                    <a16:rowId xmlns:a16="http://schemas.microsoft.com/office/drawing/2014/main" val="2513962404"/>
                  </a:ext>
                </a:extLst>
              </a:tr>
              <a:tr h="396240">
                <a:tc>
                  <a:txBody>
                    <a:bodyPr/>
                    <a:lstStyle/>
                    <a:p>
                      <a:pPr algn="l"/>
                      <a:r>
                        <a:rPr lang="en-US" sz="1100" b="0" i="0">
                          <a:solidFill>
                            <a:schemeClr val="tx1">
                              <a:lumMod val="75000"/>
                              <a:lumOff val="25000"/>
                            </a:schemeClr>
                          </a:solidFill>
                          <a:latin typeface="Montserrat Light" pitchFamily="2" charset="77"/>
                          <a:cs typeface="Poppins Light" pitchFamily="2" charset="77"/>
                        </a:rPr>
                        <a:t>User focused intuitive design</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Limited</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Yes</a:t>
                      </a:r>
                    </a:p>
                  </a:txBody>
                  <a:tcPr marL="83127" marR="83127" anchor="ctr"/>
                </a:tc>
                <a:extLst>
                  <a:ext uri="{0D108BD9-81ED-4DB2-BD59-A6C34878D82A}">
                    <a16:rowId xmlns:a16="http://schemas.microsoft.com/office/drawing/2014/main" val="467572876"/>
                  </a:ext>
                </a:extLst>
              </a:tr>
              <a:tr h="396240">
                <a:tc>
                  <a:txBody>
                    <a:bodyPr/>
                    <a:lstStyle/>
                    <a:p>
                      <a:pPr algn="l"/>
                      <a:r>
                        <a:rPr lang="en-US" sz="1100" b="0" i="0">
                          <a:solidFill>
                            <a:schemeClr val="tx1">
                              <a:lumMod val="75000"/>
                              <a:lumOff val="25000"/>
                            </a:schemeClr>
                          </a:solidFill>
                          <a:latin typeface="Montserrat Light" pitchFamily="2" charset="77"/>
                          <a:cs typeface="Poppins Light" pitchFamily="2" charset="77"/>
                        </a:rPr>
                        <a:t>User and team based intuitive permission settings</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Some</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Some</a:t>
                      </a:r>
                    </a:p>
                  </a:txBody>
                  <a:tcPr marL="83127" marR="83127" anchor="ctr"/>
                </a:tc>
                <a:extLst>
                  <a:ext uri="{0D108BD9-81ED-4DB2-BD59-A6C34878D82A}">
                    <a16:rowId xmlns:a16="http://schemas.microsoft.com/office/drawing/2014/main" val="410843447"/>
                  </a:ext>
                </a:extLst>
              </a:tr>
              <a:tr h="396240">
                <a:tc>
                  <a:txBody>
                    <a:bodyPr/>
                    <a:lstStyle/>
                    <a:p>
                      <a:pPr algn="l"/>
                      <a:r>
                        <a:rPr lang="en-US" sz="1100" b="0" i="0">
                          <a:solidFill>
                            <a:schemeClr val="tx1">
                              <a:lumMod val="75000"/>
                              <a:lumOff val="25000"/>
                            </a:schemeClr>
                          </a:solidFill>
                          <a:latin typeface="Montserrat Light" pitchFamily="2" charset="77"/>
                          <a:cs typeface="Poppins Light" pitchFamily="2" charset="77"/>
                        </a:rPr>
                        <a:t>File and information collection workflows</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Limited</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Some</a:t>
                      </a:r>
                    </a:p>
                  </a:txBody>
                  <a:tcPr marL="83127" marR="83127" anchor="ctr"/>
                </a:tc>
                <a:extLst>
                  <a:ext uri="{0D108BD9-81ED-4DB2-BD59-A6C34878D82A}">
                    <a16:rowId xmlns:a16="http://schemas.microsoft.com/office/drawing/2014/main" val="1914644961"/>
                  </a:ext>
                </a:extLst>
              </a:tr>
              <a:tr h="396240">
                <a:tc>
                  <a:txBody>
                    <a:bodyPr/>
                    <a:lstStyle/>
                    <a:p>
                      <a:pPr algn="l"/>
                      <a:r>
                        <a:rPr lang="en-US" sz="1100" b="0" i="0">
                          <a:solidFill>
                            <a:schemeClr val="tx1">
                              <a:lumMod val="75000"/>
                              <a:lumOff val="25000"/>
                            </a:schemeClr>
                          </a:solidFill>
                          <a:latin typeface="Montserrat Light" pitchFamily="2" charset="77"/>
                          <a:cs typeface="Poppins Light" pitchFamily="2" charset="77"/>
                        </a:rPr>
                        <a:t>No direct access to any files or data which remains an unsecured method</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Limited</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Some</a:t>
                      </a:r>
                    </a:p>
                  </a:txBody>
                  <a:tcPr marL="83127" marR="83127" anchor="ctr"/>
                </a:tc>
                <a:extLst>
                  <a:ext uri="{0D108BD9-81ED-4DB2-BD59-A6C34878D82A}">
                    <a16:rowId xmlns:a16="http://schemas.microsoft.com/office/drawing/2014/main" val="3097132845"/>
                  </a:ext>
                </a:extLst>
              </a:tr>
              <a:tr h="396240">
                <a:tc>
                  <a:txBody>
                    <a:bodyPr/>
                    <a:lstStyle/>
                    <a:p>
                      <a:pPr algn="l"/>
                      <a:r>
                        <a:rPr lang="en-US" sz="1100" b="0" i="0">
                          <a:solidFill>
                            <a:schemeClr val="tx1">
                              <a:lumMod val="75000"/>
                              <a:lumOff val="25000"/>
                            </a:schemeClr>
                          </a:solidFill>
                          <a:latin typeface="Montserrat Light" pitchFamily="2" charset="77"/>
                          <a:cs typeface="Poppins Light" pitchFamily="2" charset="77"/>
                        </a:rPr>
                        <a:t>Native Salesforce LWC application</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None</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Some</a:t>
                      </a:r>
                    </a:p>
                  </a:txBody>
                  <a:tcPr marL="83127" marR="83127" anchor="ctr"/>
                </a:tc>
                <a:extLst>
                  <a:ext uri="{0D108BD9-81ED-4DB2-BD59-A6C34878D82A}">
                    <a16:rowId xmlns:a16="http://schemas.microsoft.com/office/drawing/2014/main" val="3912333609"/>
                  </a:ext>
                </a:extLst>
              </a:tr>
              <a:tr h="396240">
                <a:tc>
                  <a:txBody>
                    <a:bodyPr/>
                    <a:lstStyle/>
                    <a:p>
                      <a:pPr algn="l"/>
                      <a:r>
                        <a:rPr lang="en-US" sz="1100" b="0" i="0">
                          <a:solidFill>
                            <a:schemeClr val="tx1">
                              <a:lumMod val="75000"/>
                              <a:lumOff val="25000"/>
                            </a:schemeClr>
                          </a:solidFill>
                          <a:latin typeface="Montserrat Light" pitchFamily="2" charset="77"/>
                          <a:cs typeface="Poppins Light" pitchFamily="2" charset="77"/>
                        </a:rPr>
                        <a:t>Native OneDrive and </a:t>
                      </a:r>
                      <a:r>
                        <a:rPr lang="en-US" sz="1100" b="0" i="0" err="1">
                          <a:solidFill>
                            <a:schemeClr val="tx1">
                              <a:lumMod val="75000"/>
                              <a:lumOff val="25000"/>
                            </a:schemeClr>
                          </a:solidFill>
                          <a:latin typeface="Montserrat Light" pitchFamily="2" charset="77"/>
                          <a:cs typeface="Poppins Light" pitchFamily="2" charset="77"/>
                        </a:rPr>
                        <a:t>Sharepoint</a:t>
                      </a:r>
                      <a:r>
                        <a:rPr lang="en-US" sz="1100" b="0" i="0">
                          <a:solidFill>
                            <a:schemeClr val="tx1">
                              <a:lumMod val="75000"/>
                              <a:lumOff val="25000"/>
                            </a:schemeClr>
                          </a:solidFill>
                          <a:latin typeface="Montserrat Light" pitchFamily="2" charset="77"/>
                          <a:cs typeface="Poppins Light" pitchFamily="2" charset="77"/>
                        </a:rPr>
                        <a:t> integration</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None</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None</a:t>
                      </a:r>
                    </a:p>
                  </a:txBody>
                  <a:tcPr marL="83127" marR="83127" anchor="ctr"/>
                </a:tc>
                <a:extLst>
                  <a:ext uri="{0D108BD9-81ED-4DB2-BD59-A6C34878D82A}">
                    <a16:rowId xmlns:a16="http://schemas.microsoft.com/office/drawing/2014/main" val="2822882857"/>
                  </a:ext>
                </a:extLst>
              </a:tr>
              <a:tr h="396240">
                <a:tc>
                  <a:txBody>
                    <a:bodyPr/>
                    <a:lstStyle/>
                    <a:p>
                      <a:pPr algn="l"/>
                      <a:r>
                        <a:rPr lang="en-US" sz="1100" b="0" i="0">
                          <a:solidFill>
                            <a:schemeClr val="tx1">
                              <a:lumMod val="75000"/>
                              <a:lumOff val="25000"/>
                            </a:schemeClr>
                          </a:solidFill>
                          <a:latin typeface="Montserrat Light" pitchFamily="2" charset="77"/>
                          <a:cs typeface="Poppins Light" pitchFamily="2" charset="77"/>
                        </a:rPr>
                        <a:t>Enhanced branding capability (login, in-app logo, color scheme, fonts, advisor photo, advisor contact info)</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Limited</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Limited</a:t>
                      </a:r>
                    </a:p>
                  </a:txBody>
                  <a:tcPr marL="83127" marR="83127" anchor="ctr"/>
                </a:tc>
                <a:extLst>
                  <a:ext uri="{0D108BD9-81ED-4DB2-BD59-A6C34878D82A}">
                    <a16:rowId xmlns:a16="http://schemas.microsoft.com/office/drawing/2014/main" val="1063233954"/>
                  </a:ext>
                </a:extLst>
              </a:tr>
              <a:tr h="396240">
                <a:tc>
                  <a:txBody>
                    <a:bodyPr/>
                    <a:lstStyle/>
                    <a:p>
                      <a:pPr algn="l"/>
                      <a:r>
                        <a:rPr lang="en-US" sz="1100" b="0" i="0">
                          <a:solidFill>
                            <a:schemeClr val="tx1">
                              <a:lumMod val="75000"/>
                              <a:lumOff val="25000"/>
                            </a:schemeClr>
                          </a:solidFill>
                          <a:latin typeface="Montserrat Light" pitchFamily="2" charset="77"/>
                          <a:cs typeface="Poppins Light" pitchFamily="2" charset="77"/>
                        </a:rPr>
                        <a:t>Multi-source statement and document ingestion</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Limited</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Limited</a:t>
                      </a:r>
                    </a:p>
                  </a:txBody>
                  <a:tcPr marL="83127" marR="83127" anchor="ctr"/>
                </a:tc>
                <a:extLst>
                  <a:ext uri="{0D108BD9-81ED-4DB2-BD59-A6C34878D82A}">
                    <a16:rowId xmlns:a16="http://schemas.microsoft.com/office/drawing/2014/main" val="750474257"/>
                  </a:ext>
                </a:extLst>
              </a:tr>
              <a:tr h="396240">
                <a:tc>
                  <a:txBody>
                    <a:bodyPr/>
                    <a:lstStyle/>
                    <a:p>
                      <a:pPr algn="l"/>
                      <a:r>
                        <a:rPr lang="en-US" sz="1100" b="0" i="0">
                          <a:solidFill>
                            <a:schemeClr val="tx1">
                              <a:lumMod val="75000"/>
                              <a:lumOff val="25000"/>
                            </a:schemeClr>
                          </a:solidFill>
                          <a:latin typeface="Montserrat Light" pitchFamily="2" charset="77"/>
                          <a:cs typeface="Poppins Light" pitchFamily="2" charset="77"/>
                        </a:rPr>
                        <a:t>Dedicated regional PII storage capability by user</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Some</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None</a:t>
                      </a:r>
                    </a:p>
                  </a:txBody>
                  <a:tcPr marL="83127" marR="83127" anchor="ctr"/>
                </a:tc>
                <a:extLst>
                  <a:ext uri="{0D108BD9-81ED-4DB2-BD59-A6C34878D82A}">
                    <a16:rowId xmlns:a16="http://schemas.microsoft.com/office/drawing/2014/main" val="3773029497"/>
                  </a:ext>
                </a:extLst>
              </a:tr>
              <a:tr h="396240">
                <a:tc>
                  <a:txBody>
                    <a:bodyPr/>
                    <a:lstStyle/>
                    <a:p>
                      <a:pPr algn="l"/>
                      <a:r>
                        <a:rPr lang="en-US" sz="1100" b="0" i="0">
                          <a:solidFill>
                            <a:schemeClr val="tx1">
                              <a:lumMod val="75000"/>
                              <a:lumOff val="25000"/>
                            </a:schemeClr>
                          </a:solidFill>
                          <a:latin typeface="Montserrat Light" pitchFamily="2" charset="77"/>
                          <a:cs typeface="Poppins Light" pitchFamily="2" charset="77"/>
                        </a:rPr>
                        <a:t>Zapier application for workflow integration into thousands of apps</a:t>
                      </a:r>
                    </a:p>
                  </a:txBody>
                  <a:tcPr marL="83127" marR="83127" anchor="ctr"/>
                </a:tc>
                <a:tc>
                  <a:txBody>
                    <a:bodyPr/>
                    <a:lstStyle/>
                    <a:p>
                      <a:pPr algn="ctr"/>
                      <a:r>
                        <a:rPr lang="en-US" sz="1200" b="0" i="0">
                          <a:solidFill>
                            <a:schemeClr val="tx1">
                              <a:lumMod val="75000"/>
                              <a:lumOff val="25000"/>
                            </a:schemeClr>
                          </a:solidFill>
                          <a:latin typeface="Montserrat Light" pitchFamily="2" charset="77"/>
                          <a:cs typeface="Poppins Light" pitchFamily="2" charset="77"/>
                        </a:rPr>
                        <a:t>Yes </a:t>
                      </a:r>
                    </a:p>
                    <a:p>
                      <a:pPr algn="ctr"/>
                      <a:r>
                        <a:rPr lang="en-US" sz="1050" b="0" i="0">
                          <a:solidFill>
                            <a:schemeClr val="tx1">
                              <a:lumMod val="75000"/>
                              <a:lumOff val="25000"/>
                            </a:schemeClr>
                          </a:solidFill>
                          <a:latin typeface="Montserrat Light" pitchFamily="2" charset="77"/>
                          <a:cs typeface="Poppins Light" pitchFamily="2" charset="77"/>
                        </a:rPr>
                        <a:t>(Q3’22)</a:t>
                      </a:r>
                    </a:p>
                  </a:txBody>
                  <a:tcPr marL="83127" marR="83127" anchor="ctr"/>
                </a:tc>
                <a:tc>
                  <a:txBody>
                    <a:bodyPr/>
                    <a:lstStyle/>
                    <a:p>
                      <a:pPr algn="ctr"/>
                      <a:r>
                        <a:rPr lang="en-US" sz="1100" b="0" i="0">
                          <a:solidFill>
                            <a:schemeClr val="tx1">
                              <a:lumMod val="75000"/>
                              <a:lumOff val="25000"/>
                            </a:schemeClr>
                          </a:solidFill>
                          <a:latin typeface="Montserrat Light" pitchFamily="2" charset="77"/>
                          <a:cs typeface="Poppins Light" pitchFamily="2" charset="77"/>
                        </a:rPr>
                        <a:t>None</a:t>
                      </a:r>
                    </a:p>
                  </a:txBody>
                  <a:tcPr marL="83127" marR="83127" anchor="ctr"/>
                </a:tc>
                <a:tc>
                  <a:txBody>
                    <a:bodyPr/>
                    <a:lstStyle/>
                    <a:p>
                      <a:pPr algn="ctr"/>
                      <a:r>
                        <a:rPr lang="en-US" sz="1100" b="0" i="0" dirty="0">
                          <a:solidFill>
                            <a:schemeClr val="tx1">
                              <a:lumMod val="75000"/>
                              <a:lumOff val="25000"/>
                            </a:schemeClr>
                          </a:solidFill>
                          <a:latin typeface="Montserrat Light" pitchFamily="2" charset="77"/>
                          <a:cs typeface="Poppins Light" pitchFamily="2" charset="77"/>
                        </a:rPr>
                        <a:t>Yes</a:t>
                      </a:r>
                    </a:p>
                  </a:txBody>
                  <a:tcPr marL="83127" marR="83127" anchor="ctr"/>
                </a:tc>
                <a:extLst>
                  <a:ext uri="{0D108BD9-81ED-4DB2-BD59-A6C34878D82A}">
                    <a16:rowId xmlns:a16="http://schemas.microsoft.com/office/drawing/2014/main" val="3709768463"/>
                  </a:ext>
                </a:extLst>
              </a:tr>
            </a:tbl>
          </a:graphicData>
        </a:graphic>
      </p:graphicFrame>
    </p:spTree>
    <p:extLst>
      <p:ext uri="{BB962C8B-B14F-4D97-AF65-F5344CB8AC3E}">
        <p14:creationId xmlns:p14="http://schemas.microsoft.com/office/powerpoint/2010/main" val="3066485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50F8B4C6-E425-A04E-AD4E-4D1C916F25DC}"/>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a:t>Use cases for Wealth</a:t>
            </a:r>
          </a:p>
        </p:txBody>
      </p:sp>
      <p:sp>
        <p:nvSpPr>
          <p:cNvPr id="7" name="Content Placeholder 1">
            <a:extLst>
              <a:ext uri="{FF2B5EF4-FFF2-40B4-BE49-F238E27FC236}">
                <a16:creationId xmlns:a16="http://schemas.microsoft.com/office/drawing/2014/main" id="{45F49768-DF1B-FA44-9561-0ED3DDF46B86}"/>
              </a:ext>
            </a:extLst>
          </p:cNvPr>
          <p:cNvSpPr>
            <a:spLocks noGrp="1"/>
          </p:cNvSpPr>
          <p:nvPr>
            <p:ph idx="1"/>
          </p:nvPr>
        </p:nvSpPr>
        <p:spPr>
          <a:xfrm>
            <a:off x="838200" y="1727241"/>
            <a:ext cx="10439400" cy="4351338"/>
          </a:xfrm>
        </p:spPr>
        <p:txBody>
          <a:bodyPr vert="horz" lIns="91440" tIns="45720" rIns="91440" bIns="45720" rtlCol="0" anchor="t">
            <a:normAutofit/>
          </a:bodyPr>
          <a:lstStyle/>
          <a:p>
            <a:pPr>
              <a:buClr>
                <a:srgbClr val="FF9500"/>
              </a:buClr>
            </a:pPr>
            <a:r>
              <a:rPr lang="en-CA" sz="1400">
                <a:solidFill>
                  <a:schemeClr val="tx1">
                    <a:lumMod val="75000"/>
                    <a:lumOff val="25000"/>
                  </a:schemeClr>
                </a:solidFill>
                <a:latin typeface="Montserrat Light"/>
              </a:rPr>
              <a:t>Client prospecting questionnaires (determining fit, initial screening)</a:t>
            </a:r>
          </a:p>
          <a:p>
            <a:pPr>
              <a:buClr>
                <a:srgbClr val="FF9500"/>
              </a:buClr>
            </a:pPr>
            <a:r>
              <a:rPr lang="en-CA" sz="1400">
                <a:solidFill>
                  <a:schemeClr val="tx1">
                    <a:lumMod val="75000"/>
                    <a:lumOff val="25000"/>
                  </a:schemeClr>
                </a:solidFill>
                <a:latin typeface="Montserrat Light"/>
              </a:rPr>
              <a:t>Client discovery (further information gathering)</a:t>
            </a:r>
          </a:p>
          <a:p>
            <a:pPr>
              <a:buClr>
                <a:srgbClr val="FF9500"/>
              </a:buClr>
            </a:pPr>
            <a:r>
              <a:rPr lang="en-CA" sz="1400">
                <a:solidFill>
                  <a:schemeClr val="tx1">
                    <a:lumMod val="75000"/>
                    <a:lumOff val="25000"/>
                  </a:schemeClr>
                </a:solidFill>
                <a:latin typeface="Montserrat Light"/>
              </a:rPr>
              <a:t>Ongoing data and document collection, confirmation (KYC, etc.) through custom or automated forms</a:t>
            </a:r>
          </a:p>
          <a:p>
            <a:pPr>
              <a:buClr>
                <a:srgbClr val="FF9500"/>
              </a:buClr>
            </a:pPr>
            <a:r>
              <a:rPr lang="en-CA" sz="1400">
                <a:solidFill>
                  <a:schemeClr val="tx1">
                    <a:lumMod val="75000"/>
                    <a:lumOff val="25000"/>
                  </a:schemeClr>
                </a:solidFill>
                <a:latin typeface="Montserrat Light"/>
              </a:rPr>
              <a:t>Delivering completed work product (e.g. Financial Plans) for future access and review</a:t>
            </a:r>
          </a:p>
          <a:p>
            <a:pPr>
              <a:buClr>
                <a:srgbClr val="FF9500"/>
              </a:buClr>
            </a:pPr>
            <a:r>
              <a:rPr lang="en-CA" sz="1400">
                <a:solidFill>
                  <a:schemeClr val="tx1">
                    <a:lumMod val="75000"/>
                    <a:lumOff val="25000"/>
                  </a:schemeClr>
                </a:solidFill>
                <a:latin typeface="Montserrat Light"/>
              </a:rPr>
              <a:t>Delivering monthly or quarterly produced statements</a:t>
            </a:r>
          </a:p>
          <a:p>
            <a:pPr>
              <a:buClr>
                <a:srgbClr val="FF9500"/>
              </a:buClr>
            </a:pPr>
            <a:r>
              <a:rPr lang="en-CA" sz="1400">
                <a:solidFill>
                  <a:schemeClr val="tx1">
                    <a:lumMod val="75000"/>
                    <a:lumOff val="25000"/>
                  </a:schemeClr>
                </a:solidFill>
                <a:latin typeface="Montserrat Light"/>
              </a:rPr>
              <a:t>Repository for estate related documents (e.g. Will, POA, </a:t>
            </a:r>
            <a:r>
              <a:rPr lang="en-CA" sz="1400" err="1">
                <a:solidFill>
                  <a:schemeClr val="tx1">
                    <a:lumMod val="75000"/>
                    <a:lumOff val="25000"/>
                  </a:schemeClr>
                </a:solidFill>
                <a:latin typeface="Montserrat Light"/>
              </a:rPr>
              <a:t>etc</a:t>
            </a:r>
            <a:r>
              <a:rPr lang="en-CA" sz="1400">
                <a:solidFill>
                  <a:schemeClr val="tx1">
                    <a:lumMod val="75000"/>
                    <a:lumOff val="25000"/>
                  </a:schemeClr>
                </a:solidFill>
                <a:latin typeface="Montserrat Light"/>
              </a:rPr>
              <a:t>) that improves client stickiness</a:t>
            </a:r>
          </a:p>
          <a:p>
            <a:pPr>
              <a:buClr>
                <a:srgbClr val="FF9500"/>
              </a:buClr>
            </a:pPr>
            <a:r>
              <a:rPr lang="en-CA" sz="1400">
                <a:solidFill>
                  <a:schemeClr val="tx1">
                    <a:lumMod val="75000"/>
                    <a:lumOff val="25000"/>
                  </a:schemeClr>
                </a:solidFill>
                <a:latin typeface="Montserrat Light"/>
              </a:rPr>
              <a:t>Improving practice efficiency by reducing document related admin time by up to ~65%</a:t>
            </a:r>
          </a:p>
          <a:p>
            <a:pPr>
              <a:buClr>
                <a:srgbClr val="FF9500"/>
              </a:buClr>
            </a:pPr>
            <a:r>
              <a:rPr lang="en-CA" sz="1400">
                <a:solidFill>
                  <a:schemeClr val="tx1">
                    <a:lumMod val="75000"/>
                    <a:lumOff val="25000"/>
                  </a:schemeClr>
                </a:solidFill>
                <a:latin typeface="Montserrat Light"/>
              </a:rPr>
              <a:t>Reducing email traffic on sensitive data and documents by over 40% </a:t>
            </a:r>
          </a:p>
          <a:p>
            <a:pPr>
              <a:buClr>
                <a:srgbClr val="FF9500"/>
              </a:buClr>
            </a:pPr>
            <a:r>
              <a:rPr lang="en-CA" sz="1400">
                <a:solidFill>
                  <a:schemeClr val="tx1">
                    <a:lumMod val="75000"/>
                    <a:lumOff val="25000"/>
                  </a:schemeClr>
                </a:solidFill>
                <a:latin typeface="Montserrat Light"/>
              </a:rPr>
              <a:t>Collaborating with client’s accountant, lawyer, estate, beneficiary, family and executor on sensitive documents</a:t>
            </a:r>
          </a:p>
          <a:p>
            <a:pPr>
              <a:buClr>
                <a:srgbClr val="FF9500"/>
              </a:buClr>
            </a:pPr>
            <a:r>
              <a:rPr lang="en-CA" sz="1400">
                <a:solidFill>
                  <a:schemeClr val="tx1">
                    <a:lumMod val="75000"/>
                    <a:lumOff val="25000"/>
                  </a:schemeClr>
                </a:solidFill>
                <a:latin typeface="Montserrat Light"/>
              </a:rPr>
              <a:t>Providing value-add tool for client’s personal and family use beyond traditional file sharing </a:t>
            </a:r>
          </a:p>
          <a:p>
            <a:pPr>
              <a:buClr>
                <a:srgbClr val="FF9500"/>
              </a:buClr>
            </a:pPr>
            <a:endParaRPr lang="en-CA" sz="1400">
              <a:solidFill>
                <a:schemeClr val="tx1">
                  <a:lumMod val="75000"/>
                  <a:lumOff val="25000"/>
                </a:schemeClr>
              </a:solidFill>
              <a:latin typeface="Montserrat Light"/>
            </a:endParaRPr>
          </a:p>
        </p:txBody>
      </p:sp>
      <p:sp>
        <p:nvSpPr>
          <p:cNvPr id="4" name="TextBox 3">
            <a:extLst>
              <a:ext uri="{FF2B5EF4-FFF2-40B4-BE49-F238E27FC236}">
                <a16:creationId xmlns:a16="http://schemas.microsoft.com/office/drawing/2014/main" id="{2426106F-F172-B6AA-6230-97DC9EE928C5}"/>
              </a:ext>
            </a:extLst>
          </p:cNvPr>
          <p:cNvSpPr txBox="1"/>
          <p:nvPr/>
        </p:nvSpPr>
        <p:spPr>
          <a:xfrm>
            <a:off x="838200" y="1144245"/>
            <a:ext cx="9664861" cy="369332"/>
          </a:xfrm>
          <a:prstGeom prst="rect">
            <a:avLst/>
          </a:prstGeom>
          <a:noFill/>
        </p:spPr>
        <p:txBody>
          <a:bodyPr wrap="square" rtlCol="0">
            <a:spAutoFit/>
          </a:bodyPr>
          <a:lstStyle/>
          <a:p>
            <a:r>
              <a:rPr lang="en-CA" b="1">
                <a:solidFill>
                  <a:schemeClr val="tx1">
                    <a:lumMod val="75000"/>
                    <a:lumOff val="25000"/>
                  </a:schemeClr>
                </a:solidFill>
                <a:latin typeface="Montserrat Light"/>
              </a:rPr>
              <a:t>Offer a secure vault to facilitate collaboration, retention and access controls</a:t>
            </a:r>
            <a:endParaRPr lang="en-US" b="1">
              <a:solidFill>
                <a:schemeClr val="tx1">
                  <a:lumMod val="75000"/>
                  <a:lumOff val="25000"/>
                </a:schemeClr>
              </a:solidFill>
            </a:endParaRPr>
          </a:p>
        </p:txBody>
      </p:sp>
    </p:spTree>
    <p:extLst>
      <p:ext uri="{BB962C8B-B14F-4D97-AF65-F5344CB8AC3E}">
        <p14:creationId xmlns:p14="http://schemas.microsoft.com/office/powerpoint/2010/main" val="3053452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50F8B4C6-E425-A04E-AD4E-4D1C916F25DC}"/>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a:t>Benefits for Compliance</a:t>
            </a:r>
          </a:p>
        </p:txBody>
      </p:sp>
      <p:sp>
        <p:nvSpPr>
          <p:cNvPr id="7" name="Content Placeholder 1">
            <a:extLst>
              <a:ext uri="{FF2B5EF4-FFF2-40B4-BE49-F238E27FC236}">
                <a16:creationId xmlns:a16="http://schemas.microsoft.com/office/drawing/2014/main" id="{45F49768-DF1B-FA44-9561-0ED3DDF46B86}"/>
              </a:ext>
            </a:extLst>
          </p:cNvPr>
          <p:cNvSpPr>
            <a:spLocks noGrp="1"/>
          </p:cNvSpPr>
          <p:nvPr>
            <p:ph idx="1"/>
          </p:nvPr>
        </p:nvSpPr>
        <p:spPr>
          <a:xfrm>
            <a:off x="922019" y="1676769"/>
            <a:ext cx="10515600" cy="4351338"/>
          </a:xfrm>
        </p:spPr>
        <p:txBody>
          <a:bodyPr vert="horz" lIns="91440" tIns="45720" rIns="91440" bIns="45720" rtlCol="0" anchor="t">
            <a:normAutofit/>
          </a:bodyPr>
          <a:lstStyle/>
          <a:p>
            <a:pPr>
              <a:buClr>
                <a:srgbClr val="FF9500"/>
              </a:buClr>
            </a:pPr>
            <a:r>
              <a:rPr lang="en-CA" sz="1400">
                <a:solidFill>
                  <a:schemeClr val="tx1">
                    <a:lumMod val="75000"/>
                    <a:lumOff val="25000"/>
                  </a:schemeClr>
                </a:solidFill>
                <a:latin typeface="Montserrat Light"/>
              </a:rPr>
              <a:t>Ensuring consistent and standardized approach for sharing sensitive client data </a:t>
            </a:r>
          </a:p>
          <a:p>
            <a:pPr>
              <a:buClr>
                <a:srgbClr val="FF9500"/>
              </a:buClr>
            </a:pPr>
            <a:r>
              <a:rPr lang="en-CA" sz="1400">
                <a:solidFill>
                  <a:schemeClr val="tx1">
                    <a:lumMod val="75000"/>
                    <a:lumOff val="25000"/>
                  </a:schemeClr>
                </a:solidFill>
                <a:latin typeface="Montserrat Light"/>
              </a:rPr>
              <a:t>Precise tracking monitors activity and behaviours for client dispute resolution</a:t>
            </a:r>
          </a:p>
          <a:p>
            <a:pPr>
              <a:buClr>
                <a:srgbClr val="FF9500"/>
              </a:buClr>
            </a:pPr>
            <a:r>
              <a:rPr lang="en-CA" sz="1400">
                <a:solidFill>
                  <a:schemeClr val="tx1">
                    <a:lumMod val="75000"/>
                    <a:lumOff val="25000"/>
                  </a:schemeClr>
                </a:solidFill>
                <a:latin typeface="Montserrat Light"/>
              </a:rPr>
              <a:t>Repository of final documents from onboarding system for verification, audits or updates</a:t>
            </a:r>
          </a:p>
          <a:p>
            <a:pPr>
              <a:buClr>
                <a:srgbClr val="FF9500"/>
              </a:buClr>
            </a:pPr>
            <a:r>
              <a:rPr lang="en-CA" sz="1400">
                <a:solidFill>
                  <a:schemeClr val="tx1">
                    <a:lumMod val="75000"/>
                    <a:lumOff val="25000"/>
                  </a:schemeClr>
                </a:solidFill>
                <a:latin typeface="Montserrat Light"/>
              </a:rPr>
              <a:t>Provide consistent document organization to expedite internal reviews, audits or regulatory requirements</a:t>
            </a:r>
          </a:p>
          <a:p>
            <a:pPr>
              <a:buClr>
                <a:srgbClr val="FF9500"/>
              </a:buClr>
            </a:pPr>
            <a:r>
              <a:rPr lang="en-CA" sz="1400">
                <a:solidFill>
                  <a:schemeClr val="tx1">
                    <a:lumMod val="75000"/>
                    <a:lumOff val="25000"/>
                  </a:schemeClr>
                </a:solidFill>
                <a:latin typeface="Montserrat Light"/>
              </a:rPr>
              <a:t>Provide document source validation for future audits, regulatory requirements or dispute resolution</a:t>
            </a:r>
          </a:p>
          <a:p>
            <a:pPr>
              <a:buClr>
                <a:srgbClr val="FF9500"/>
              </a:buClr>
            </a:pPr>
            <a:r>
              <a:rPr lang="en-CA" sz="1400">
                <a:solidFill>
                  <a:schemeClr val="tx1">
                    <a:lumMod val="75000"/>
                    <a:lumOff val="25000"/>
                  </a:schemeClr>
                </a:solidFill>
                <a:latin typeface="Montserrat Light"/>
              </a:rPr>
              <a:t>Leveraging collection of additional data and documents outside of core platform</a:t>
            </a:r>
          </a:p>
          <a:p>
            <a:pPr>
              <a:buClr>
                <a:srgbClr val="FF9500"/>
              </a:buClr>
            </a:pPr>
            <a:r>
              <a:rPr lang="en-CA" sz="1400">
                <a:solidFill>
                  <a:schemeClr val="tx1">
                    <a:lumMod val="75000"/>
                    <a:lumOff val="25000"/>
                  </a:schemeClr>
                </a:solidFill>
                <a:latin typeface="Montserrat Light"/>
              </a:rPr>
              <a:t>Leverage reminder functionality to automate notifications for updating any agreements, initiating new forms </a:t>
            </a:r>
            <a:r>
              <a:rPr lang="en-CA" sz="1400" err="1">
                <a:solidFill>
                  <a:schemeClr val="tx1">
                    <a:lumMod val="75000"/>
                    <a:lumOff val="25000"/>
                  </a:schemeClr>
                </a:solidFill>
                <a:latin typeface="Montserrat Light"/>
              </a:rPr>
              <a:t>etc</a:t>
            </a:r>
            <a:endParaRPr lang="en-CA" sz="1400">
              <a:solidFill>
                <a:schemeClr val="tx1">
                  <a:lumMod val="75000"/>
                  <a:lumOff val="25000"/>
                </a:schemeClr>
              </a:solidFill>
              <a:latin typeface="Montserrat Light"/>
            </a:endParaRPr>
          </a:p>
          <a:p>
            <a:pPr>
              <a:buClr>
                <a:srgbClr val="FF9500"/>
              </a:buClr>
            </a:pPr>
            <a:endParaRPr lang="en-CA" sz="1400">
              <a:solidFill>
                <a:schemeClr val="tx1">
                  <a:lumMod val="75000"/>
                  <a:lumOff val="25000"/>
                </a:schemeClr>
              </a:solidFill>
              <a:latin typeface="Montserrat Light"/>
            </a:endParaRPr>
          </a:p>
          <a:p>
            <a:pPr>
              <a:buClr>
                <a:srgbClr val="FF9500"/>
              </a:buClr>
            </a:pPr>
            <a:endParaRPr lang="en-CA" sz="1400">
              <a:solidFill>
                <a:schemeClr val="tx1">
                  <a:lumMod val="75000"/>
                  <a:lumOff val="25000"/>
                </a:schemeClr>
              </a:solidFill>
              <a:latin typeface="Montserrat Light"/>
            </a:endParaRPr>
          </a:p>
        </p:txBody>
      </p:sp>
      <p:sp>
        <p:nvSpPr>
          <p:cNvPr id="4" name="TextBox 3">
            <a:extLst>
              <a:ext uri="{FF2B5EF4-FFF2-40B4-BE49-F238E27FC236}">
                <a16:creationId xmlns:a16="http://schemas.microsoft.com/office/drawing/2014/main" id="{D472224F-703F-A03D-6E29-3880CFB3F004}"/>
              </a:ext>
            </a:extLst>
          </p:cNvPr>
          <p:cNvSpPr txBox="1"/>
          <p:nvPr/>
        </p:nvSpPr>
        <p:spPr>
          <a:xfrm>
            <a:off x="838200" y="1144245"/>
            <a:ext cx="9664861" cy="369332"/>
          </a:xfrm>
          <a:prstGeom prst="rect">
            <a:avLst/>
          </a:prstGeom>
          <a:noFill/>
        </p:spPr>
        <p:txBody>
          <a:bodyPr wrap="square" rtlCol="0">
            <a:spAutoFit/>
          </a:bodyPr>
          <a:lstStyle/>
          <a:p>
            <a:r>
              <a:rPr lang="en-CA" b="1">
                <a:solidFill>
                  <a:schemeClr val="tx1">
                    <a:lumMod val="75000"/>
                    <a:lumOff val="25000"/>
                  </a:schemeClr>
                </a:solidFill>
                <a:latin typeface="Montserrat Light"/>
              </a:rPr>
              <a:t>Streamlined, efficient document management for compliance</a:t>
            </a:r>
            <a:endParaRPr lang="en-US" b="1">
              <a:solidFill>
                <a:schemeClr val="tx1">
                  <a:lumMod val="75000"/>
                  <a:lumOff val="25000"/>
                </a:schemeClr>
              </a:solidFill>
            </a:endParaRPr>
          </a:p>
        </p:txBody>
      </p:sp>
    </p:spTree>
    <p:extLst>
      <p:ext uri="{BB962C8B-B14F-4D97-AF65-F5344CB8AC3E}">
        <p14:creationId xmlns:p14="http://schemas.microsoft.com/office/powerpoint/2010/main" val="3985889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50F8B4C6-E425-A04E-AD4E-4D1C916F25DC}"/>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a:t>Benefits for IT &amp; Infrastructure</a:t>
            </a:r>
          </a:p>
        </p:txBody>
      </p:sp>
      <p:sp>
        <p:nvSpPr>
          <p:cNvPr id="7" name="Content Placeholder 1">
            <a:extLst>
              <a:ext uri="{FF2B5EF4-FFF2-40B4-BE49-F238E27FC236}">
                <a16:creationId xmlns:a16="http://schemas.microsoft.com/office/drawing/2014/main" id="{45F49768-DF1B-FA44-9561-0ED3DDF46B86}"/>
              </a:ext>
            </a:extLst>
          </p:cNvPr>
          <p:cNvSpPr>
            <a:spLocks noGrp="1"/>
          </p:cNvSpPr>
          <p:nvPr>
            <p:ph idx="1"/>
          </p:nvPr>
        </p:nvSpPr>
        <p:spPr>
          <a:xfrm>
            <a:off x="838200" y="1655504"/>
            <a:ext cx="10515600" cy="4351338"/>
          </a:xfrm>
        </p:spPr>
        <p:txBody>
          <a:bodyPr vert="horz" lIns="91440" tIns="45720" rIns="91440" bIns="45720" rtlCol="0" anchor="t">
            <a:normAutofit/>
          </a:bodyPr>
          <a:lstStyle/>
          <a:p>
            <a:pPr>
              <a:buClr>
                <a:srgbClr val="FF9500"/>
              </a:buClr>
            </a:pPr>
            <a:r>
              <a:rPr lang="en-CA" sz="1400">
                <a:solidFill>
                  <a:schemeClr val="tx1">
                    <a:lumMod val="75000"/>
                    <a:lumOff val="25000"/>
                  </a:schemeClr>
                </a:solidFill>
                <a:latin typeface="Montserrat Light"/>
              </a:rPr>
              <a:t>Ensuring client privacy, security and data protection in increasingly challenging cybersecurity environment </a:t>
            </a:r>
          </a:p>
          <a:p>
            <a:pPr>
              <a:buClr>
                <a:srgbClr val="FF9500"/>
              </a:buClr>
            </a:pPr>
            <a:r>
              <a:rPr lang="en-CA" sz="1400">
                <a:solidFill>
                  <a:schemeClr val="tx1">
                    <a:lumMod val="75000"/>
                    <a:lumOff val="25000"/>
                  </a:schemeClr>
                </a:solidFill>
                <a:latin typeface="Montserrat Light"/>
              </a:rPr>
              <a:t>45%+ reduction in email traffic volume substantially reduces risk of cyber breaches and misdirected email</a:t>
            </a:r>
          </a:p>
          <a:p>
            <a:pPr>
              <a:buClr>
                <a:srgbClr val="FF9500"/>
              </a:buClr>
            </a:pPr>
            <a:r>
              <a:rPr lang="en-CA" sz="1400">
                <a:solidFill>
                  <a:schemeClr val="tx1">
                    <a:lumMod val="75000"/>
                    <a:lumOff val="25000"/>
                  </a:schemeClr>
                </a:solidFill>
                <a:latin typeface="Montserrat Light"/>
              </a:rPr>
              <a:t>100% elimination of sensitive data and documents over unsecure email channels</a:t>
            </a:r>
          </a:p>
          <a:p>
            <a:pPr>
              <a:buClr>
                <a:srgbClr val="FF9500"/>
              </a:buClr>
            </a:pPr>
            <a:r>
              <a:rPr lang="en-CA" sz="1400">
                <a:solidFill>
                  <a:schemeClr val="tx1">
                    <a:lumMod val="75000"/>
                    <a:lumOff val="25000"/>
                  </a:schemeClr>
                </a:solidFill>
                <a:latin typeface="Montserrat Light"/>
              </a:rPr>
              <a:t>User-managed access controls to limit/grant access to other internal users, freeing up precious IT resources</a:t>
            </a:r>
          </a:p>
          <a:p>
            <a:pPr>
              <a:buClr>
                <a:srgbClr val="FF9500"/>
              </a:buClr>
            </a:pPr>
            <a:r>
              <a:rPr lang="en-CA" sz="1400">
                <a:solidFill>
                  <a:schemeClr val="tx1">
                    <a:lumMod val="75000"/>
                    <a:lumOff val="25000"/>
                  </a:schemeClr>
                </a:solidFill>
                <a:latin typeface="Montserrat Light"/>
              </a:rPr>
              <a:t>Precise file open/view tracking limits exposure notification to specific individuals vs entire mailbox contacts</a:t>
            </a:r>
          </a:p>
          <a:p>
            <a:pPr>
              <a:buClr>
                <a:srgbClr val="FF9500"/>
              </a:buClr>
            </a:pPr>
            <a:r>
              <a:rPr lang="en-CA" sz="1400">
                <a:solidFill>
                  <a:schemeClr val="tx1">
                    <a:lumMod val="75000"/>
                    <a:lumOff val="25000"/>
                  </a:schemeClr>
                </a:solidFill>
                <a:latin typeface="Montserrat Light"/>
              </a:rPr>
              <a:t>Precise file open/view tracking for regulatory fine avoidance in wealth management, investment banking, capital markets and corporate banking (e.g. public side access for private side transactions)</a:t>
            </a:r>
          </a:p>
          <a:p>
            <a:pPr>
              <a:buClr>
                <a:srgbClr val="FF9500"/>
              </a:buClr>
            </a:pPr>
            <a:r>
              <a:rPr lang="en-CA" sz="1400">
                <a:solidFill>
                  <a:schemeClr val="tx1">
                    <a:lumMod val="75000"/>
                    <a:lumOff val="25000"/>
                  </a:schemeClr>
                </a:solidFill>
                <a:latin typeface="Montserrat Light"/>
              </a:rPr>
              <a:t>APIs and SDKs provide for easy integration with existing client portals</a:t>
            </a:r>
          </a:p>
          <a:p>
            <a:pPr>
              <a:buClr>
                <a:srgbClr val="FF9500"/>
              </a:buClr>
            </a:pPr>
            <a:r>
              <a:rPr lang="en-CA" sz="1400">
                <a:solidFill>
                  <a:schemeClr val="tx1">
                    <a:lumMod val="75000"/>
                    <a:lumOff val="25000"/>
                  </a:schemeClr>
                </a:solidFill>
                <a:latin typeface="Montserrat Light"/>
              </a:rPr>
              <a:t>Improve efficiency on data storage consumption by leveraging enterprise’s own AWS, Azure or VPC storage</a:t>
            </a:r>
          </a:p>
          <a:p>
            <a:pPr>
              <a:buClr>
                <a:srgbClr val="FF9500"/>
              </a:buClr>
            </a:pPr>
            <a:endParaRPr lang="en-CA" sz="1400">
              <a:solidFill>
                <a:schemeClr val="tx1">
                  <a:lumMod val="75000"/>
                  <a:lumOff val="25000"/>
                </a:schemeClr>
              </a:solidFill>
              <a:latin typeface="Montserrat Light"/>
            </a:endParaRPr>
          </a:p>
          <a:p>
            <a:pPr>
              <a:buClr>
                <a:srgbClr val="FF9500"/>
              </a:buClr>
            </a:pPr>
            <a:endParaRPr lang="en-CA" sz="1400">
              <a:solidFill>
                <a:schemeClr val="tx1">
                  <a:lumMod val="75000"/>
                  <a:lumOff val="25000"/>
                </a:schemeClr>
              </a:solidFill>
              <a:latin typeface="Montserrat Light"/>
            </a:endParaRPr>
          </a:p>
          <a:p>
            <a:pPr>
              <a:buClr>
                <a:srgbClr val="FF9500"/>
              </a:buClr>
            </a:pPr>
            <a:endParaRPr lang="en-CA" sz="1400">
              <a:solidFill>
                <a:schemeClr val="tx1">
                  <a:lumMod val="75000"/>
                  <a:lumOff val="25000"/>
                </a:schemeClr>
              </a:solidFill>
              <a:latin typeface="Montserrat Light"/>
            </a:endParaRPr>
          </a:p>
        </p:txBody>
      </p:sp>
      <p:sp>
        <p:nvSpPr>
          <p:cNvPr id="4" name="TextBox 3">
            <a:extLst>
              <a:ext uri="{FF2B5EF4-FFF2-40B4-BE49-F238E27FC236}">
                <a16:creationId xmlns:a16="http://schemas.microsoft.com/office/drawing/2014/main" id="{CF538339-B797-ACA4-8E61-B1442A99B9D8}"/>
              </a:ext>
            </a:extLst>
          </p:cNvPr>
          <p:cNvSpPr txBox="1"/>
          <p:nvPr/>
        </p:nvSpPr>
        <p:spPr>
          <a:xfrm>
            <a:off x="838200" y="1144245"/>
            <a:ext cx="9664861" cy="369332"/>
          </a:xfrm>
          <a:prstGeom prst="rect">
            <a:avLst/>
          </a:prstGeom>
          <a:noFill/>
        </p:spPr>
        <p:txBody>
          <a:bodyPr wrap="square" rtlCol="0">
            <a:spAutoFit/>
          </a:bodyPr>
          <a:lstStyle/>
          <a:p>
            <a:r>
              <a:rPr lang="en-CA" b="1">
                <a:solidFill>
                  <a:schemeClr val="tx1">
                    <a:lumMod val="75000"/>
                    <a:lumOff val="25000"/>
                  </a:schemeClr>
                </a:solidFill>
                <a:latin typeface="Montserrat Light"/>
              </a:rPr>
              <a:t>Document management designed for today’s cybersecurity environment</a:t>
            </a:r>
            <a:endParaRPr lang="en-US" b="1">
              <a:solidFill>
                <a:schemeClr val="tx1">
                  <a:lumMod val="75000"/>
                  <a:lumOff val="25000"/>
                </a:schemeClr>
              </a:solidFill>
            </a:endParaRPr>
          </a:p>
        </p:txBody>
      </p:sp>
    </p:spTree>
    <p:extLst>
      <p:ext uri="{BB962C8B-B14F-4D97-AF65-F5344CB8AC3E}">
        <p14:creationId xmlns:p14="http://schemas.microsoft.com/office/powerpoint/2010/main" val="995394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50F8B4C6-E425-A04E-AD4E-4D1C916F25DC}"/>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a:t>SideDrawer team</a:t>
            </a:r>
          </a:p>
        </p:txBody>
      </p:sp>
      <p:sp>
        <p:nvSpPr>
          <p:cNvPr id="78" name="Rectangle 77">
            <a:extLst>
              <a:ext uri="{FF2B5EF4-FFF2-40B4-BE49-F238E27FC236}">
                <a16:creationId xmlns:a16="http://schemas.microsoft.com/office/drawing/2014/main" id="{2F121314-A735-9440-87CD-2802737E86DC}"/>
              </a:ext>
            </a:extLst>
          </p:cNvPr>
          <p:cNvSpPr/>
          <p:nvPr/>
        </p:nvSpPr>
        <p:spPr>
          <a:xfrm>
            <a:off x="838201" y="1173875"/>
            <a:ext cx="10515600" cy="307777"/>
          </a:xfrm>
          <a:prstGeom prst="rect">
            <a:avLst/>
          </a:prstGeom>
        </p:spPr>
        <p:txBody>
          <a:bodyPr wrap="square">
            <a:spAutoFit/>
          </a:bodyPr>
          <a:lstStyle/>
          <a:p>
            <a:r>
              <a:rPr lang="en-US" sz="1400" kern="0">
                <a:solidFill>
                  <a:schemeClr val="tx1">
                    <a:lumMod val="75000"/>
                    <a:lumOff val="25000"/>
                  </a:schemeClr>
                </a:solidFill>
                <a:latin typeface="Montserrat Light" pitchFamily="2" charset="77"/>
                <a:cs typeface="Poppins Light" pitchFamily="2" charset="77"/>
              </a:rPr>
              <a:t>Combination of skills across fintech, wealth management, compliance, law and capital markets.</a:t>
            </a:r>
          </a:p>
        </p:txBody>
      </p:sp>
      <p:sp>
        <p:nvSpPr>
          <p:cNvPr id="79" name="Text Placeholder 1">
            <a:extLst>
              <a:ext uri="{FF2B5EF4-FFF2-40B4-BE49-F238E27FC236}">
                <a16:creationId xmlns:a16="http://schemas.microsoft.com/office/drawing/2014/main" id="{9D292974-A49C-8B48-95FF-19A3B724C08A}"/>
              </a:ext>
            </a:extLst>
          </p:cNvPr>
          <p:cNvSpPr txBox="1">
            <a:spLocks/>
          </p:cNvSpPr>
          <p:nvPr/>
        </p:nvSpPr>
        <p:spPr>
          <a:xfrm>
            <a:off x="933473" y="2615292"/>
            <a:ext cx="2448000" cy="1069524"/>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400" b="1" i="0" kern="1200">
                <a:solidFill>
                  <a:srgbClr val="7F7F7F"/>
                </a:solidFill>
                <a:latin typeface="Montserrat Light" pitchFamily="2" charset="77"/>
                <a:ea typeface="+mn-ea"/>
                <a:cs typeface="+mn-cs"/>
              </a:defRPr>
            </a:lvl1pPr>
            <a:lvl2pPr marL="457200" indent="0" algn="l" defTabSz="914400" rtl="0" eaLnBrk="1" latinLnBrk="0" hangingPunct="1">
              <a:lnSpc>
                <a:spcPct val="100000"/>
              </a:lnSpc>
              <a:spcBef>
                <a:spcPts val="500"/>
              </a:spcBef>
              <a:spcAft>
                <a:spcPts val="600"/>
              </a:spcAft>
              <a:buFont typeface="Arial" panose="020B0604020202020204" pitchFamily="34" charset="0"/>
              <a:buNone/>
              <a:defRPr sz="2000" b="1" i="0" kern="1200">
                <a:solidFill>
                  <a:srgbClr val="7F7F7F"/>
                </a:solidFill>
                <a:latin typeface="Montserrat Light" pitchFamily="2" charset="77"/>
                <a:ea typeface="+mn-ea"/>
                <a:cs typeface="+mn-cs"/>
              </a:defRPr>
            </a:lvl2pPr>
            <a:lvl3pPr marL="914400" indent="0" algn="l" defTabSz="914400" rtl="0" eaLnBrk="1" latinLnBrk="0" hangingPunct="1">
              <a:lnSpc>
                <a:spcPct val="100000"/>
              </a:lnSpc>
              <a:spcBef>
                <a:spcPts val="500"/>
              </a:spcBef>
              <a:spcAft>
                <a:spcPts val="600"/>
              </a:spcAft>
              <a:buFont typeface="Arial" panose="020B0604020202020204" pitchFamily="34" charset="0"/>
              <a:buNone/>
              <a:defRPr sz="1800" b="1" i="0" kern="1200">
                <a:solidFill>
                  <a:srgbClr val="7F7F7F"/>
                </a:solidFill>
                <a:latin typeface="Montserrat Light" pitchFamily="2" charset="77"/>
                <a:ea typeface="+mn-ea"/>
                <a:cs typeface="+mn-cs"/>
              </a:defRPr>
            </a:lvl3pPr>
            <a:lvl4pPr marL="13716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4pPr>
            <a:lvl5pPr marL="18288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spcAft>
                <a:spcPts val="0"/>
              </a:spcAft>
            </a:pPr>
            <a:r>
              <a:rPr lang="en-US" sz="1200">
                <a:solidFill>
                  <a:srgbClr val="FF9500"/>
                </a:solidFill>
                <a:latin typeface="Montserrat" panose="02000505000000020004" pitchFamily="2" charset="77"/>
                <a:cs typeface="Poppins" pitchFamily="2" charset="77"/>
              </a:rPr>
              <a:t>J. Gaston Siri</a:t>
            </a:r>
            <a:endParaRPr lang="en-US" sz="1100" b="0">
              <a:solidFill>
                <a:srgbClr val="FF9500"/>
              </a:solidFill>
              <a:latin typeface="Montserrat" panose="02000505000000020004" pitchFamily="2" charset="77"/>
              <a:cs typeface="Poppins" pitchFamily="2" charset="77"/>
            </a:endParaRPr>
          </a:p>
          <a:p>
            <a:pPr>
              <a:spcBef>
                <a:spcPts val="0"/>
              </a:spcBef>
              <a:spcAft>
                <a:spcPts val="0"/>
              </a:spcAft>
            </a:pPr>
            <a:r>
              <a:rPr lang="en-US" sz="1000">
                <a:solidFill>
                  <a:schemeClr val="tx1">
                    <a:lumMod val="75000"/>
                    <a:lumOff val="25000"/>
                  </a:schemeClr>
                </a:solidFill>
                <a:cs typeface="Poppins" pitchFamily="2" charset="77"/>
              </a:rPr>
              <a:t>Co-Founder, CEO/CTO</a:t>
            </a:r>
          </a:p>
          <a:p>
            <a:pPr marL="91440" indent="-91440">
              <a:spcBef>
                <a:spcPts val="0"/>
              </a:spcBef>
              <a:spcAft>
                <a:spcPts val="0"/>
              </a:spcAft>
              <a:buChar char="•"/>
            </a:pPr>
            <a:r>
              <a:rPr lang="en-US" sz="900" b="0">
                <a:solidFill>
                  <a:schemeClr val="tx1">
                    <a:lumMod val="75000"/>
                    <a:lumOff val="25000"/>
                  </a:schemeClr>
                </a:solidFill>
                <a:cs typeface="Poppins" pitchFamily="2" charset="77"/>
              </a:rPr>
              <a:t>Former </a:t>
            </a:r>
            <a:r>
              <a:rPr lang="en-US" sz="900" b="0" err="1">
                <a:solidFill>
                  <a:schemeClr val="tx1">
                    <a:lumMod val="75000"/>
                    <a:lumOff val="25000"/>
                  </a:schemeClr>
                </a:solidFill>
                <a:cs typeface="Poppins" pitchFamily="2" charset="77"/>
              </a:rPr>
              <a:t>Flexiti</a:t>
            </a:r>
            <a:r>
              <a:rPr lang="en-US" sz="900" b="0">
                <a:solidFill>
                  <a:schemeClr val="tx1">
                    <a:lumMod val="75000"/>
                    <a:lumOff val="25000"/>
                  </a:schemeClr>
                </a:solidFill>
                <a:cs typeface="Poppins" pitchFamily="2" charset="77"/>
              </a:rPr>
              <a:t> CTO, developed credit card processor technology (C$300m book), acquired by NYSE-listed CURO.</a:t>
            </a:r>
          </a:p>
          <a:p>
            <a:pPr marL="91440" indent="-91440">
              <a:spcBef>
                <a:spcPts val="0"/>
              </a:spcBef>
              <a:spcAft>
                <a:spcPts val="0"/>
              </a:spcAft>
              <a:buChar char="•"/>
            </a:pPr>
            <a:r>
              <a:rPr lang="en-US" sz="900" b="0">
                <a:solidFill>
                  <a:schemeClr val="tx1">
                    <a:lumMod val="75000"/>
                    <a:lumOff val="25000"/>
                  </a:schemeClr>
                </a:solidFill>
                <a:cs typeface="Poppins" pitchFamily="2" charset="77"/>
              </a:rPr>
              <a:t>Entrepreneur started previous successful businesses.</a:t>
            </a:r>
          </a:p>
        </p:txBody>
      </p:sp>
      <p:sp>
        <p:nvSpPr>
          <p:cNvPr id="80" name="Text Placeholder 1">
            <a:extLst>
              <a:ext uri="{FF2B5EF4-FFF2-40B4-BE49-F238E27FC236}">
                <a16:creationId xmlns:a16="http://schemas.microsoft.com/office/drawing/2014/main" id="{FF96F55D-6F50-FE49-818D-DE4B0CC34E17}"/>
              </a:ext>
            </a:extLst>
          </p:cNvPr>
          <p:cNvSpPr txBox="1">
            <a:spLocks/>
          </p:cNvSpPr>
          <p:nvPr/>
        </p:nvSpPr>
        <p:spPr>
          <a:xfrm>
            <a:off x="3561460" y="2615292"/>
            <a:ext cx="2448000" cy="1031051"/>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400" b="1" i="0" kern="1200">
                <a:solidFill>
                  <a:srgbClr val="7F7F7F"/>
                </a:solidFill>
                <a:latin typeface="Montserrat Light" pitchFamily="2" charset="77"/>
                <a:ea typeface="+mn-ea"/>
                <a:cs typeface="+mn-cs"/>
              </a:defRPr>
            </a:lvl1pPr>
            <a:lvl2pPr marL="457200" indent="0" algn="l" defTabSz="914400" rtl="0" eaLnBrk="1" latinLnBrk="0" hangingPunct="1">
              <a:lnSpc>
                <a:spcPct val="100000"/>
              </a:lnSpc>
              <a:spcBef>
                <a:spcPts val="500"/>
              </a:spcBef>
              <a:spcAft>
                <a:spcPts val="600"/>
              </a:spcAft>
              <a:buFont typeface="Arial" panose="020B0604020202020204" pitchFamily="34" charset="0"/>
              <a:buNone/>
              <a:defRPr sz="2000" b="1" i="0" kern="1200">
                <a:solidFill>
                  <a:srgbClr val="7F7F7F"/>
                </a:solidFill>
                <a:latin typeface="Montserrat Light" pitchFamily="2" charset="77"/>
                <a:ea typeface="+mn-ea"/>
                <a:cs typeface="+mn-cs"/>
              </a:defRPr>
            </a:lvl2pPr>
            <a:lvl3pPr marL="914400" indent="0" algn="l" defTabSz="914400" rtl="0" eaLnBrk="1" latinLnBrk="0" hangingPunct="1">
              <a:lnSpc>
                <a:spcPct val="100000"/>
              </a:lnSpc>
              <a:spcBef>
                <a:spcPts val="500"/>
              </a:spcBef>
              <a:spcAft>
                <a:spcPts val="600"/>
              </a:spcAft>
              <a:buFont typeface="Arial" panose="020B0604020202020204" pitchFamily="34" charset="0"/>
              <a:buNone/>
              <a:defRPr sz="1800" b="1" i="0" kern="1200">
                <a:solidFill>
                  <a:srgbClr val="7F7F7F"/>
                </a:solidFill>
                <a:latin typeface="Montserrat Light" pitchFamily="2" charset="77"/>
                <a:ea typeface="+mn-ea"/>
                <a:cs typeface="+mn-cs"/>
              </a:defRPr>
            </a:lvl3pPr>
            <a:lvl4pPr marL="13716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4pPr>
            <a:lvl5pPr marL="18288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spcAft>
                <a:spcPts val="0"/>
              </a:spcAft>
            </a:pPr>
            <a:r>
              <a:rPr lang="en-US" sz="1200">
                <a:solidFill>
                  <a:srgbClr val="FF9500"/>
                </a:solidFill>
                <a:latin typeface="Montserrat" panose="02000505000000020004" pitchFamily="2" charset="77"/>
                <a:cs typeface="Poppins" pitchFamily="2" charset="77"/>
              </a:rPr>
              <a:t>Ali Qureshi, </a:t>
            </a:r>
            <a:r>
              <a:rPr lang="en-US" sz="900">
                <a:solidFill>
                  <a:srgbClr val="FF9500"/>
                </a:solidFill>
                <a:latin typeface="Montserrat" panose="02000505000000020004" pitchFamily="2" charset="77"/>
                <a:cs typeface="Poppins" pitchFamily="2" charset="77"/>
              </a:rPr>
              <a:t>CA, CPA, CFA</a:t>
            </a:r>
            <a:endParaRPr lang="en-US" sz="1200">
              <a:solidFill>
                <a:srgbClr val="FF9500"/>
              </a:solidFill>
              <a:latin typeface="Montserrat" panose="02000505000000020004" pitchFamily="2" charset="77"/>
              <a:cs typeface="Poppins" pitchFamily="2" charset="77"/>
            </a:endParaRPr>
          </a:p>
          <a:p>
            <a:pPr>
              <a:spcBef>
                <a:spcPts val="0"/>
              </a:spcBef>
              <a:spcAft>
                <a:spcPts val="0"/>
              </a:spcAft>
            </a:pPr>
            <a:r>
              <a:rPr lang="en-US" sz="1000">
                <a:solidFill>
                  <a:schemeClr val="tx1">
                    <a:lumMod val="75000"/>
                    <a:lumOff val="25000"/>
                  </a:schemeClr>
                </a:solidFill>
                <a:cs typeface="Poppins" pitchFamily="2" charset="77"/>
              </a:rPr>
              <a:t>Co-Founder, CRO/CFO</a:t>
            </a:r>
          </a:p>
          <a:p>
            <a:pPr marL="91440" indent="-91440">
              <a:spcBef>
                <a:spcPts val="0"/>
              </a:spcBef>
              <a:spcAft>
                <a:spcPts val="0"/>
              </a:spcAft>
              <a:buChar char="•"/>
            </a:pPr>
            <a:r>
              <a:rPr lang="en-US" sz="900" b="0">
                <a:solidFill>
                  <a:schemeClr val="tx1">
                    <a:lumMod val="75000"/>
                    <a:lumOff val="25000"/>
                  </a:schemeClr>
                </a:solidFill>
                <a:cs typeface="Poppins" pitchFamily="2" charset="77"/>
              </a:rPr>
              <a:t>18 years capital markets, research and experience at Canadian and global investment banks.</a:t>
            </a:r>
          </a:p>
          <a:p>
            <a:pPr marL="91440" indent="-91440">
              <a:spcBef>
                <a:spcPts val="0"/>
              </a:spcBef>
              <a:spcAft>
                <a:spcPts val="0"/>
              </a:spcAft>
              <a:buChar char="•"/>
            </a:pPr>
            <a:r>
              <a:rPr lang="en-US" sz="900" b="0">
                <a:solidFill>
                  <a:schemeClr val="tx1">
                    <a:lumMod val="75000"/>
                    <a:lumOff val="25000"/>
                  </a:schemeClr>
                </a:solidFill>
                <a:cs typeface="Poppins" pitchFamily="2" charset="77"/>
              </a:rPr>
              <a:t>Former Executive Director &amp; Deputy Head, International Equities.</a:t>
            </a:r>
          </a:p>
        </p:txBody>
      </p:sp>
      <p:sp>
        <p:nvSpPr>
          <p:cNvPr id="81" name="Text Placeholder 1">
            <a:extLst>
              <a:ext uri="{FF2B5EF4-FFF2-40B4-BE49-F238E27FC236}">
                <a16:creationId xmlns:a16="http://schemas.microsoft.com/office/drawing/2014/main" id="{90065EEA-9838-4C44-88D4-BF46DB5AAEB2}"/>
              </a:ext>
            </a:extLst>
          </p:cNvPr>
          <p:cNvSpPr txBox="1">
            <a:spLocks/>
          </p:cNvSpPr>
          <p:nvPr/>
        </p:nvSpPr>
        <p:spPr>
          <a:xfrm>
            <a:off x="6189446" y="2615292"/>
            <a:ext cx="2448000" cy="777136"/>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400" b="1" i="0" kern="1200">
                <a:solidFill>
                  <a:srgbClr val="7F7F7F"/>
                </a:solidFill>
                <a:latin typeface="Montserrat Light" pitchFamily="2" charset="77"/>
                <a:ea typeface="+mn-ea"/>
                <a:cs typeface="+mn-cs"/>
              </a:defRPr>
            </a:lvl1pPr>
            <a:lvl2pPr marL="457200" indent="0" algn="l" defTabSz="914400" rtl="0" eaLnBrk="1" latinLnBrk="0" hangingPunct="1">
              <a:lnSpc>
                <a:spcPct val="100000"/>
              </a:lnSpc>
              <a:spcBef>
                <a:spcPts val="500"/>
              </a:spcBef>
              <a:spcAft>
                <a:spcPts val="600"/>
              </a:spcAft>
              <a:buFont typeface="Arial" panose="020B0604020202020204" pitchFamily="34" charset="0"/>
              <a:buNone/>
              <a:defRPr sz="2000" b="1" i="0" kern="1200">
                <a:solidFill>
                  <a:srgbClr val="7F7F7F"/>
                </a:solidFill>
                <a:latin typeface="Montserrat Light" pitchFamily="2" charset="77"/>
                <a:ea typeface="+mn-ea"/>
                <a:cs typeface="+mn-cs"/>
              </a:defRPr>
            </a:lvl2pPr>
            <a:lvl3pPr marL="914400" indent="0" algn="l" defTabSz="914400" rtl="0" eaLnBrk="1" latinLnBrk="0" hangingPunct="1">
              <a:lnSpc>
                <a:spcPct val="100000"/>
              </a:lnSpc>
              <a:spcBef>
                <a:spcPts val="500"/>
              </a:spcBef>
              <a:spcAft>
                <a:spcPts val="600"/>
              </a:spcAft>
              <a:buFont typeface="Arial" panose="020B0604020202020204" pitchFamily="34" charset="0"/>
              <a:buNone/>
              <a:defRPr sz="1800" b="1" i="0" kern="1200">
                <a:solidFill>
                  <a:srgbClr val="7F7F7F"/>
                </a:solidFill>
                <a:latin typeface="Montserrat Light" pitchFamily="2" charset="77"/>
                <a:ea typeface="+mn-ea"/>
                <a:cs typeface="+mn-cs"/>
              </a:defRPr>
            </a:lvl3pPr>
            <a:lvl4pPr marL="13716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4pPr>
            <a:lvl5pPr marL="18288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spcAft>
                <a:spcPts val="0"/>
              </a:spcAft>
            </a:pPr>
            <a:r>
              <a:rPr lang="en-US" sz="1200">
                <a:solidFill>
                  <a:srgbClr val="FF9500"/>
                </a:solidFill>
                <a:latin typeface="Montserrat" panose="02000505000000020004" pitchFamily="2" charset="77"/>
                <a:cs typeface="Poppins" pitchFamily="2" charset="77"/>
              </a:rPr>
              <a:t>Marc Milgrom</a:t>
            </a:r>
          </a:p>
          <a:p>
            <a:pPr>
              <a:spcBef>
                <a:spcPts val="0"/>
              </a:spcBef>
              <a:spcAft>
                <a:spcPts val="0"/>
              </a:spcAft>
            </a:pPr>
            <a:r>
              <a:rPr lang="en-US" sz="1000">
                <a:solidFill>
                  <a:schemeClr val="tx1">
                    <a:lumMod val="75000"/>
                    <a:lumOff val="25000"/>
                  </a:schemeClr>
                </a:solidFill>
                <a:cs typeface="Poppins" pitchFamily="2" charset="77"/>
              </a:rPr>
              <a:t>Chief Strategist</a:t>
            </a:r>
          </a:p>
          <a:p>
            <a:pPr marL="91440" indent="-91440">
              <a:spcBef>
                <a:spcPts val="0"/>
              </a:spcBef>
              <a:spcAft>
                <a:spcPts val="0"/>
              </a:spcAft>
              <a:buChar char="•"/>
            </a:pPr>
            <a:r>
              <a:rPr lang="en-US" sz="900" b="0">
                <a:solidFill>
                  <a:schemeClr val="tx1">
                    <a:lumMod val="75000"/>
                    <a:lumOff val="25000"/>
                  </a:schemeClr>
                </a:solidFill>
                <a:cs typeface="Poppins" pitchFamily="2" charset="77"/>
              </a:rPr>
              <a:t>Former CEO of global technology company, prior exit.</a:t>
            </a:r>
          </a:p>
          <a:p>
            <a:pPr marL="91440" indent="-91440">
              <a:spcBef>
                <a:spcPts val="0"/>
              </a:spcBef>
              <a:spcAft>
                <a:spcPts val="0"/>
              </a:spcAft>
              <a:buChar char="•"/>
            </a:pPr>
            <a:r>
              <a:rPr lang="en-US" sz="900" b="0">
                <a:solidFill>
                  <a:schemeClr val="tx1">
                    <a:lumMod val="75000"/>
                    <a:lumOff val="25000"/>
                  </a:schemeClr>
                </a:solidFill>
                <a:cs typeface="Poppins" pitchFamily="2" charset="77"/>
              </a:rPr>
              <a:t>Former Partner, PwC, Tax</a:t>
            </a:r>
            <a:r>
              <a:rPr lang="en-US" sz="900" b="0">
                <a:cs typeface="Poppins" pitchFamily="2" charset="77"/>
              </a:rPr>
              <a:t>.</a:t>
            </a:r>
          </a:p>
        </p:txBody>
      </p:sp>
      <p:sp>
        <p:nvSpPr>
          <p:cNvPr id="82" name="Text Placeholder 1">
            <a:extLst>
              <a:ext uri="{FF2B5EF4-FFF2-40B4-BE49-F238E27FC236}">
                <a16:creationId xmlns:a16="http://schemas.microsoft.com/office/drawing/2014/main" id="{9CC23DC0-4A12-154E-9F0C-A3CA1A0105EC}"/>
              </a:ext>
            </a:extLst>
          </p:cNvPr>
          <p:cNvSpPr txBox="1">
            <a:spLocks/>
          </p:cNvSpPr>
          <p:nvPr/>
        </p:nvSpPr>
        <p:spPr>
          <a:xfrm>
            <a:off x="6189446" y="4886316"/>
            <a:ext cx="2448000" cy="1154162"/>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400" b="1" i="0" kern="1200">
                <a:solidFill>
                  <a:srgbClr val="7F7F7F"/>
                </a:solidFill>
                <a:latin typeface="Montserrat Light" pitchFamily="2" charset="77"/>
                <a:ea typeface="+mn-ea"/>
                <a:cs typeface="+mn-cs"/>
              </a:defRPr>
            </a:lvl1pPr>
            <a:lvl2pPr marL="457200" indent="0" algn="l" defTabSz="914400" rtl="0" eaLnBrk="1" latinLnBrk="0" hangingPunct="1">
              <a:lnSpc>
                <a:spcPct val="100000"/>
              </a:lnSpc>
              <a:spcBef>
                <a:spcPts val="500"/>
              </a:spcBef>
              <a:spcAft>
                <a:spcPts val="600"/>
              </a:spcAft>
              <a:buFont typeface="Arial" panose="020B0604020202020204" pitchFamily="34" charset="0"/>
              <a:buNone/>
              <a:defRPr sz="2000" b="1" i="0" kern="1200">
                <a:solidFill>
                  <a:srgbClr val="7F7F7F"/>
                </a:solidFill>
                <a:latin typeface="Montserrat Light" pitchFamily="2" charset="77"/>
                <a:ea typeface="+mn-ea"/>
                <a:cs typeface="+mn-cs"/>
              </a:defRPr>
            </a:lvl2pPr>
            <a:lvl3pPr marL="914400" indent="0" algn="l" defTabSz="914400" rtl="0" eaLnBrk="1" latinLnBrk="0" hangingPunct="1">
              <a:lnSpc>
                <a:spcPct val="100000"/>
              </a:lnSpc>
              <a:spcBef>
                <a:spcPts val="500"/>
              </a:spcBef>
              <a:spcAft>
                <a:spcPts val="600"/>
              </a:spcAft>
              <a:buFont typeface="Arial" panose="020B0604020202020204" pitchFamily="34" charset="0"/>
              <a:buNone/>
              <a:defRPr sz="1800" b="1" i="0" kern="1200">
                <a:solidFill>
                  <a:srgbClr val="7F7F7F"/>
                </a:solidFill>
                <a:latin typeface="Montserrat Light" pitchFamily="2" charset="77"/>
                <a:ea typeface="+mn-ea"/>
                <a:cs typeface="+mn-cs"/>
              </a:defRPr>
            </a:lvl3pPr>
            <a:lvl4pPr marL="13716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4pPr>
            <a:lvl5pPr marL="18288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spcAft>
                <a:spcPts val="0"/>
              </a:spcAft>
            </a:pPr>
            <a:r>
              <a:rPr lang="en-US" sz="1100">
                <a:solidFill>
                  <a:srgbClr val="FF9500"/>
                </a:solidFill>
                <a:latin typeface="Montserrat" panose="02000505000000020004" pitchFamily="2" charset="77"/>
                <a:cs typeface="Poppins" pitchFamily="2" charset="77"/>
              </a:rPr>
              <a:t>Mark </a:t>
            </a:r>
            <a:r>
              <a:rPr lang="en-US" sz="1100" err="1">
                <a:solidFill>
                  <a:srgbClr val="FF9500"/>
                </a:solidFill>
                <a:latin typeface="Montserrat" panose="02000505000000020004" pitchFamily="2" charset="77"/>
                <a:cs typeface="Poppins" pitchFamily="2" charset="77"/>
              </a:rPr>
              <a:t>Notten</a:t>
            </a:r>
            <a:r>
              <a:rPr lang="en-US" sz="1100">
                <a:solidFill>
                  <a:srgbClr val="FF9500"/>
                </a:solidFill>
                <a:latin typeface="Montserrat" panose="02000505000000020004" pitchFamily="2" charset="77"/>
                <a:cs typeface="Poppins" pitchFamily="2" charset="77"/>
              </a:rPr>
              <a:t> &amp; Phil Dias</a:t>
            </a:r>
          </a:p>
          <a:p>
            <a:pPr>
              <a:spcBef>
                <a:spcPts val="0"/>
              </a:spcBef>
              <a:spcAft>
                <a:spcPts val="0"/>
              </a:spcAft>
            </a:pPr>
            <a:r>
              <a:rPr lang="en-US" sz="1000">
                <a:solidFill>
                  <a:schemeClr val="tx1">
                    <a:lumMod val="75000"/>
                    <a:lumOff val="25000"/>
                  </a:schemeClr>
                </a:solidFill>
                <a:cs typeface="Poppins" pitchFamily="2" charset="77"/>
              </a:rPr>
              <a:t>Enterprise Sales Consultants</a:t>
            </a:r>
          </a:p>
          <a:p>
            <a:pPr marL="91440" indent="-91440">
              <a:spcBef>
                <a:spcPts val="0"/>
              </a:spcBef>
              <a:spcAft>
                <a:spcPts val="0"/>
              </a:spcAft>
              <a:buChar char="•"/>
            </a:pPr>
            <a:r>
              <a:rPr lang="en-US" sz="900" b="0">
                <a:solidFill>
                  <a:schemeClr val="tx1">
                    <a:lumMod val="75000"/>
                    <a:lumOff val="25000"/>
                  </a:schemeClr>
                </a:solidFill>
                <a:cs typeface="Poppins" pitchFamily="2" charset="77"/>
              </a:rPr>
              <a:t>Founders of Tier1 Financial Solutions, customized Salesforce CRM platform for global investment banks and capital markets.</a:t>
            </a:r>
          </a:p>
          <a:p>
            <a:pPr marL="91440" indent="-91440">
              <a:spcBef>
                <a:spcPts val="0"/>
              </a:spcBef>
              <a:spcAft>
                <a:spcPts val="0"/>
              </a:spcAft>
              <a:buChar char="•"/>
            </a:pPr>
            <a:r>
              <a:rPr lang="en-US" sz="900" b="0">
                <a:solidFill>
                  <a:schemeClr val="tx1">
                    <a:lumMod val="75000"/>
                    <a:lumOff val="25000"/>
                  </a:schemeClr>
                </a:solidFill>
                <a:cs typeface="Poppins" pitchFamily="2" charset="77"/>
              </a:rPr>
              <a:t>Tier1 is an investee company of Salesforce Ventures and MassMutual.</a:t>
            </a:r>
            <a:endParaRPr lang="en-US" sz="950" b="0">
              <a:solidFill>
                <a:schemeClr val="tx1">
                  <a:lumMod val="75000"/>
                  <a:lumOff val="25000"/>
                </a:schemeClr>
              </a:solidFill>
              <a:cs typeface="Poppins" pitchFamily="2" charset="77"/>
            </a:endParaRPr>
          </a:p>
        </p:txBody>
      </p:sp>
      <p:pic>
        <p:nvPicPr>
          <p:cNvPr id="158" name="Picture 157" descr="A person in a suit and tie&#10;&#10;Description automatically generated with medium confidence">
            <a:extLst>
              <a:ext uri="{FF2B5EF4-FFF2-40B4-BE49-F238E27FC236}">
                <a16:creationId xmlns:a16="http://schemas.microsoft.com/office/drawing/2014/main" id="{50B24637-98DC-384A-B457-6083B4940788}"/>
              </a:ext>
            </a:extLst>
          </p:cNvPr>
          <p:cNvPicPr>
            <a:picLocks noChangeAspect="1"/>
          </p:cNvPicPr>
          <p:nvPr/>
        </p:nvPicPr>
        <p:blipFill>
          <a:blip r:embed="rId3"/>
          <a:stretch>
            <a:fillRect/>
          </a:stretch>
        </p:blipFill>
        <p:spPr>
          <a:xfrm>
            <a:off x="933473" y="1732803"/>
            <a:ext cx="787146" cy="787146"/>
          </a:xfrm>
          <a:prstGeom prst="rect">
            <a:avLst/>
          </a:prstGeom>
        </p:spPr>
      </p:pic>
      <p:pic>
        <p:nvPicPr>
          <p:cNvPr id="159" name="Picture 158" descr="A person smiling for the camera&#10;&#10;Description automatically generated with medium confidence">
            <a:extLst>
              <a:ext uri="{FF2B5EF4-FFF2-40B4-BE49-F238E27FC236}">
                <a16:creationId xmlns:a16="http://schemas.microsoft.com/office/drawing/2014/main" id="{EF0E1D54-AFAD-2E4D-9D9D-0A5C637C91FE}"/>
              </a:ext>
            </a:extLst>
          </p:cNvPr>
          <p:cNvPicPr>
            <a:picLocks noChangeAspect="1"/>
          </p:cNvPicPr>
          <p:nvPr/>
        </p:nvPicPr>
        <p:blipFill>
          <a:blip r:embed="rId4"/>
          <a:stretch>
            <a:fillRect/>
          </a:stretch>
        </p:blipFill>
        <p:spPr>
          <a:xfrm>
            <a:off x="3561460" y="1732803"/>
            <a:ext cx="787146" cy="787146"/>
          </a:xfrm>
          <a:prstGeom prst="rect">
            <a:avLst/>
          </a:prstGeom>
        </p:spPr>
      </p:pic>
      <p:pic>
        <p:nvPicPr>
          <p:cNvPr id="160" name="Picture 159" descr="A person smiling for the camera&#10;&#10;Description automatically generated with medium confidence">
            <a:extLst>
              <a:ext uri="{FF2B5EF4-FFF2-40B4-BE49-F238E27FC236}">
                <a16:creationId xmlns:a16="http://schemas.microsoft.com/office/drawing/2014/main" id="{B6C495D5-A9EB-CD47-A839-C5EDCF03BC13}"/>
              </a:ext>
            </a:extLst>
          </p:cNvPr>
          <p:cNvPicPr>
            <a:picLocks noChangeAspect="1"/>
          </p:cNvPicPr>
          <p:nvPr/>
        </p:nvPicPr>
        <p:blipFill>
          <a:blip r:embed="rId5"/>
          <a:stretch>
            <a:fillRect/>
          </a:stretch>
        </p:blipFill>
        <p:spPr>
          <a:xfrm>
            <a:off x="6189446" y="1732803"/>
            <a:ext cx="787146" cy="787146"/>
          </a:xfrm>
          <a:prstGeom prst="rect">
            <a:avLst/>
          </a:prstGeom>
        </p:spPr>
      </p:pic>
      <p:sp>
        <p:nvSpPr>
          <p:cNvPr id="162" name="Text Placeholder 1">
            <a:extLst>
              <a:ext uri="{FF2B5EF4-FFF2-40B4-BE49-F238E27FC236}">
                <a16:creationId xmlns:a16="http://schemas.microsoft.com/office/drawing/2014/main" id="{31289CAD-BE56-324E-9590-9604E4A14DBA}"/>
              </a:ext>
            </a:extLst>
          </p:cNvPr>
          <p:cNvSpPr txBox="1">
            <a:spLocks/>
          </p:cNvSpPr>
          <p:nvPr/>
        </p:nvSpPr>
        <p:spPr>
          <a:xfrm>
            <a:off x="8817431" y="2615292"/>
            <a:ext cx="2939140" cy="1169551"/>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400" b="1" i="0" kern="1200">
                <a:solidFill>
                  <a:srgbClr val="7F7F7F"/>
                </a:solidFill>
                <a:latin typeface="Montserrat Light" pitchFamily="2" charset="77"/>
                <a:ea typeface="+mn-ea"/>
                <a:cs typeface="+mn-cs"/>
              </a:defRPr>
            </a:lvl1pPr>
            <a:lvl2pPr marL="457200" indent="0" algn="l" defTabSz="914400" rtl="0" eaLnBrk="1" latinLnBrk="0" hangingPunct="1">
              <a:lnSpc>
                <a:spcPct val="100000"/>
              </a:lnSpc>
              <a:spcBef>
                <a:spcPts val="500"/>
              </a:spcBef>
              <a:spcAft>
                <a:spcPts val="600"/>
              </a:spcAft>
              <a:buFont typeface="Arial" panose="020B0604020202020204" pitchFamily="34" charset="0"/>
              <a:buNone/>
              <a:defRPr sz="2000" b="1" i="0" kern="1200">
                <a:solidFill>
                  <a:srgbClr val="7F7F7F"/>
                </a:solidFill>
                <a:latin typeface="Montserrat Light" pitchFamily="2" charset="77"/>
                <a:ea typeface="+mn-ea"/>
                <a:cs typeface="+mn-cs"/>
              </a:defRPr>
            </a:lvl2pPr>
            <a:lvl3pPr marL="914400" indent="0" algn="l" defTabSz="914400" rtl="0" eaLnBrk="1" latinLnBrk="0" hangingPunct="1">
              <a:lnSpc>
                <a:spcPct val="100000"/>
              </a:lnSpc>
              <a:spcBef>
                <a:spcPts val="500"/>
              </a:spcBef>
              <a:spcAft>
                <a:spcPts val="600"/>
              </a:spcAft>
              <a:buFont typeface="Arial" panose="020B0604020202020204" pitchFamily="34" charset="0"/>
              <a:buNone/>
              <a:defRPr sz="1800" b="1" i="0" kern="1200">
                <a:solidFill>
                  <a:srgbClr val="7F7F7F"/>
                </a:solidFill>
                <a:latin typeface="Montserrat Light" pitchFamily="2" charset="77"/>
                <a:ea typeface="+mn-ea"/>
                <a:cs typeface="+mn-cs"/>
              </a:defRPr>
            </a:lvl3pPr>
            <a:lvl4pPr marL="13716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4pPr>
            <a:lvl5pPr marL="18288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spcAft>
                <a:spcPts val="0"/>
              </a:spcAft>
            </a:pPr>
            <a:r>
              <a:rPr lang="en-CA" sz="1200">
                <a:solidFill>
                  <a:srgbClr val="FF9500"/>
                </a:solidFill>
                <a:latin typeface="Montserrat" panose="02000505000000020004" pitchFamily="2" charset="77"/>
                <a:cs typeface="Poppins" pitchFamily="2" charset="77"/>
              </a:rPr>
              <a:t>Nitin </a:t>
            </a:r>
            <a:r>
              <a:rPr lang="en-CA" sz="1200" err="1">
                <a:solidFill>
                  <a:srgbClr val="FF9500"/>
                </a:solidFill>
                <a:latin typeface="Montserrat" panose="02000505000000020004" pitchFamily="2" charset="77"/>
                <a:cs typeface="Poppins" pitchFamily="2" charset="77"/>
              </a:rPr>
              <a:t>Bedi</a:t>
            </a:r>
            <a:r>
              <a:rPr lang="en-CA" sz="1200">
                <a:solidFill>
                  <a:srgbClr val="FF9500"/>
                </a:solidFill>
                <a:latin typeface="Montserrat" panose="02000505000000020004" pitchFamily="2" charset="77"/>
                <a:cs typeface="Poppins" pitchFamily="2" charset="77"/>
              </a:rPr>
              <a:t>, </a:t>
            </a:r>
            <a:r>
              <a:rPr lang="en-US" sz="900">
                <a:solidFill>
                  <a:srgbClr val="FF9500"/>
                </a:solidFill>
                <a:latin typeface="Montserrat" panose="02000505000000020004" pitchFamily="2" charset="77"/>
                <a:cs typeface="Poppins" pitchFamily="2" charset="77"/>
              </a:rPr>
              <a:t>MBA, CISA, CISSP, CRISC, CIPT</a:t>
            </a:r>
            <a:endParaRPr lang="en-CA" sz="900">
              <a:solidFill>
                <a:srgbClr val="FF9500"/>
              </a:solidFill>
              <a:latin typeface="Montserrat" panose="02000505000000020004" pitchFamily="2" charset="77"/>
              <a:cs typeface="Poppins" pitchFamily="2" charset="77"/>
            </a:endParaRPr>
          </a:p>
          <a:p>
            <a:pPr>
              <a:spcBef>
                <a:spcPts val="0"/>
              </a:spcBef>
              <a:spcAft>
                <a:spcPts val="0"/>
              </a:spcAft>
            </a:pPr>
            <a:r>
              <a:rPr lang="en-US" sz="1000">
                <a:solidFill>
                  <a:schemeClr val="tx1">
                    <a:lumMod val="75000"/>
                    <a:lumOff val="25000"/>
                  </a:schemeClr>
                </a:solidFill>
                <a:cs typeface="Poppins" pitchFamily="2" charset="77"/>
              </a:rPr>
              <a:t>CISO</a:t>
            </a:r>
          </a:p>
          <a:p>
            <a:pPr marL="91440" indent="-91440">
              <a:spcBef>
                <a:spcPts val="0"/>
              </a:spcBef>
              <a:spcAft>
                <a:spcPts val="0"/>
              </a:spcAft>
              <a:buFont typeface="Arial" panose="020B0604020202020204" pitchFamily="34" charset="0"/>
              <a:buChar char="•"/>
            </a:pPr>
            <a:r>
              <a:rPr lang="en-US" sz="900" b="0">
                <a:solidFill>
                  <a:schemeClr val="tx1">
                    <a:lumMod val="75000"/>
                    <a:lumOff val="25000"/>
                  </a:schemeClr>
                </a:solidFill>
                <a:cs typeface="Poppins" pitchFamily="2" charset="77"/>
              </a:rPr>
              <a:t>Executive with 25+ years global consulting expertise on cyber security, IT audit, risk management and IT governance.</a:t>
            </a:r>
          </a:p>
          <a:p>
            <a:pPr marL="91440" indent="-91440">
              <a:spcBef>
                <a:spcPts val="0"/>
              </a:spcBef>
              <a:spcAft>
                <a:spcPts val="0"/>
              </a:spcAft>
              <a:buFont typeface="Arial" panose="020B0604020202020204" pitchFamily="34" charset="0"/>
              <a:buChar char="•"/>
            </a:pPr>
            <a:r>
              <a:rPr lang="en-US" sz="900" b="0">
                <a:solidFill>
                  <a:schemeClr val="tx1">
                    <a:lumMod val="75000"/>
                    <a:lumOff val="25000"/>
                  </a:schemeClr>
                </a:solidFill>
                <a:cs typeface="Poppins" pitchFamily="2" charset="77"/>
              </a:rPr>
              <a:t>Extensive experience in legal and contractual requirements, and information security frameworks and standards</a:t>
            </a:r>
          </a:p>
        </p:txBody>
      </p:sp>
      <p:sp>
        <p:nvSpPr>
          <p:cNvPr id="163" name="Text Placeholder 1">
            <a:extLst>
              <a:ext uri="{FF2B5EF4-FFF2-40B4-BE49-F238E27FC236}">
                <a16:creationId xmlns:a16="http://schemas.microsoft.com/office/drawing/2014/main" id="{5BF96AF4-9218-E24A-B00D-118A9484972C}"/>
              </a:ext>
            </a:extLst>
          </p:cNvPr>
          <p:cNvSpPr txBox="1">
            <a:spLocks/>
          </p:cNvSpPr>
          <p:nvPr/>
        </p:nvSpPr>
        <p:spPr>
          <a:xfrm>
            <a:off x="8817431" y="4886316"/>
            <a:ext cx="2448000" cy="892552"/>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400" b="1" i="0" kern="1200">
                <a:solidFill>
                  <a:srgbClr val="7F7F7F"/>
                </a:solidFill>
                <a:latin typeface="Montserrat Light" pitchFamily="2" charset="77"/>
                <a:ea typeface="+mn-ea"/>
                <a:cs typeface="+mn-cs"/>
              </a:defRPr>
            </a:lvl1pPr>
            <a:lvl2pPr marL="457200" indent="0" algn="l" defTabSz="914400" rtl="0" eaLnBrk="1" latinLnBrk="0" hangingPunct="1">
              <a:lnSpc>
                <a:spcPct val="100000"/>
              </a:lnSpc>
              <a:spcBef>
                <a:spcPts val="500"/>
              </a:spcBef>
              <a:spcAft>
                <a:spcPts val="600"/>
              </a:spcAft>
              <a:buFont typeface="Arial" panose="020B0604020202020204" pitchFamily="34" charset="0"/>
              <a:buNone/>
              <a:defRPr sz="2000" b="1" i="0" kern="1200">
                <a:solidFill>
                  <a:srgbClr val="7F7F7F"/>
                </a:solidFill>
                <a:latin typeface="Montserrat Light" pitchFamily="2" charset="77"/>
                <a:ea typeface="+mn-ea"/>
                <a:cs typeface="+mn-cs"/>
              </a:defRPr>
            </a:lvl2pPr>
            <a:lvl3pPr marL="914400" indent="0" algn="l" defTabSz="914400" rtl="0" eaLnBrk="1" latinLnBrk="0" hangingPunct="1">
              <a:lnSpc>
                <a:spcPct val="100000"/>
              </a:lnSpc>
              <a:spcBef>
                <a:spcPts val="500"/>
              </a:spcBef>
              <a:spcAft>
                <a:spcPts val="600"/>
              </a:spcAft>
              <a:buFont typeface="Arial" panose="020B0604020202020204" pitchFamily="34" charset="0"/>
              <a:buNone/>
              <a:defRPr sz="1800" b="1" i="0" kern="1200">
                <a:solidFill>
                  <a:srgbClr val="7F7F7F"/>
                </a:solidFill>
                <a:latin typeface="Montserrat Light" pitchFamily="2" charset="77"/>
                <a:ea typeface="+mn-ea"/>
                <a:cs typeface="+mn-cs"/>
              </a:defRPr>
            </a:lvl3pPr>
            <a:lvl4pPr marL="13716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4pPr>
            <a:lvl5pPr marL="18288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spcAft>
                <a:spcPts val="0"/>
              </a:spcAft>
            </a:pPr>
            <a:r>
              <a:rPr lang="en-US" sz="1200">
                <a:solidFill>
                  <a:srgbClr val="FF9500"/>
                </a:solidFill>
                <a:latin typeface="Montserrat" panose="02000505000000020004" pitchFamily="2" charset="77"/>
                <a:cs typeface="Poppins" pitchFamily="2" charset="77"/>
              </a:rPr>
              <a:t>Emiliano </a:t>
            </a:r>
            <a:r>
              <a:rPr lang="en-US" sz="1200" err="1">
                <a:solidFill>
                  <a:srgbClr val="FF9500"/>
                </a:solidFill>
                <a:latin typeface="Montserrat" panose="02000505000000020004" pitchFamily="2" charset="77"/>
                <a:cs typeface="Poppins" pitchFamily="2" charset="77"/>
              </a:rPr>
              <a:t>Draperi</a:t>
            </a:r>
            <a:endParaRPr lang="en-US" sz="1200">
              <a:solidFill>
                <a:srgbClr val="FF9500"/>
              </a:solidFill>
              <a:latin typeface="Montserrat" panose="02000505000000020004" pitchFamily="2" charset="77"/>
              <a:cs typeface="Poppins" pitchFamily="2" charset="77"/>
            </a:endParaRPr>
          </a:p>
          <a:p>
            <a:pPr>
              <a:spcBef>
                <a:spcPts val="0"/>
              </a:spcBef>
              <a:spcAft>
                <a:spcPts val="0"/>
              </a:spcAft>
            </a:pPr>
            <a:r>
              <a:rPr lang="en-US" sz="1000">
                <a:solidFill>
                  <a:schemeClr val="tx1">
                    <a:lumMod val="75000"/>
                    <a:lumOff val="25000"/>
                  </a:schemeClr>
                </a:solidFill>
                <a:cs typeface="Poppins" pitchFamily="2" charset="77"/>
              </a:rPr>
              <a:t>Chief Architect</a:t>
            </a:r>
          </a:p>
          <a:p>
            <a:pPr marL="91440" indent="-91440">
              <a:spcBef>
                <a:spcPts val="0"/>
              </a:spcBef>
              <a:spcAft>
                <a:spcPts val="0"/>
              </a:spcAft>
              <a:buChar char="•"/>
            </a:pPr>
            <a:r>
              <a:rPr lang="en-US" sz="900" b="0">
                <a:solidFill>
                  <a:schemeClr val="tx1">
                    <a:lumMod val="75000"/>
                    <a:lumOff val="25000"/>
                  </a:schemeClr>
                </a:solidFill>
                <a:cs typeface="Poppins" pitchFamily="2" charset="77"/>
              </a:rPr>
              <a:t>Former Chief Software Architect at </a:t>
            </a:r>
            <a:r>
              <a:rPr lang="en-US" sz="900" b="0" err="1">
                <a:solidFill>
                  <a:schemeClr val="tx1">
                    <a:lumMod val="75000"/>
                    <a:lumOff val="25000"/>
                  </a:schemeClr>
                </a:solidFill>
                <a:cs typeface="Poppins" pitchFamily="2" charset="77"/>
              </a:rPr>
              <a:t>Flexiti</a:t>
            </a:r>
            <a:r>
              <a:rPr lang="en-US" sz="900" b="0">
                <a:solidFill>
                  <a:schemeClr val="tx1">
                    <a:lumMod val="75000"/>
                    <a:lumOff val="25000"/>
                  </a:schemeClr>
                </a:solidFill>
                <a:cs typeface="Poppins" pitchFamily="2" charset="77"/>
              </a:rPr>
              <a:t>, Canada’s largest private label credit card provider. </a:t>
            </a:r>
          </a:p>
          <a:p>
            <a:pPr marL="91440" indent="-91440">
              <a:spcBef>
                <a:spcPts val="0"/>
              </a:spcBef>
              <a:spcAft>
                <a:spcPts val="0"/>
              </a:spcAft>
              <a:buChar char="•"/>
            </a:pPr>
            <a:r>
              <a:rPr lang="en-US" sz="900" b="0">
                <a:solidFill>
                  <a:schemeClr val="tx1">
                    <a:lumMod val="75000"/>
                    <a:lumOff val="25000"/>
                  </a:schemeClr>
                </a:solidFill>
                <a:cs typeface="Poppins" pitchFamily="2" charset="77"/>
              </a:rPr>
              <a:t>Acquired by NYSE-listed CURO.</a:t>
            </a:r>
          </a:p>
        </p:txBody>
      </p:sp>
      <p:pic>
        <p:nvPicPr>
          <p:cNvPr id="164" name="Picture 163" descr="A person with his arms crossed&#10;&#10;Description automatically generated with medium confidence">
            <a:extLst>
              <a:ext uri="{FF2B5EF4-FFF2-40B4-BE49-F238E27FC236}">
                <a16:creationId xmlns:a16="http://schemas.microsoft.com/office/drawing/2014/main" id="{B0B6BF5B-3D1C-4B4D-85B2-3699F1C00C23}"/>
              </a:ext>
            </a:extLst>
          </p:cNvPr>
          <p:cNvPicPr>
            <a:picLocks noChangeAspect="1"/>
          </p:cNvPicPr>
          <p:nvPr/>
        </p:nvPicPr>
        <p:blipFill>
          <a:blip r:embed="rId6"/>
          <a:stretch>
            <a:fillRect/>
          </a:stretch>
        </p:blipFill>
        <p:spPr>
          <a:xfrm>
            <a:off x="8817431" y="4000340"/>
            <a:ext cx="787145" cy="787145"/>
          </a:xfrm>
          <a:prstGeom prst="rect">
            <a:avLst/>
          </a:prstGeom>
        </p:spPr>
      </p:pic>
      <p:grpSp>
        <p:nvGrpSpPr>
          <p:cNvPr id="2" name="Group 1">
            <a:extLst>
              <a:ext uri="{FF2B5EF4-FFF2-40B4-BE49-F238E27FC236}">
                <a16:creationId xmlns:a16="http://schemas.microsoft.com/office/drawing/2014/main" id="{27C847B6-68E0-B047-B3DA-9170FE04642E}"/>
              </a:ext>
            </a:extLst>
          </p:cNvPr>
          <p:cNvGrpSpPr/>
          <p:nvPr/>
        </p:nvGrpSpPr>
        <p:grpSpPr>
          <a:xfrm>
            <a:off x="6189446" y="4000340"/>
            <a:ext cx="1677996" cy="788400"/>
            <a:chOff x="6239791" y="4139238"/>
            <a:chExt cx="1677996" cy="788400"/>
          </a:xfrm>
        </p:grpSpPr>
        <p:pic>
          <p:nvPicPr>
            <p:cNvPr id="165" name="Picture 164" descr="A close-up of a person smiling&#10;&#10;Description automatically generated">
              <a:extLst>
                <a:ext uri="{FF2B5EF4-FFF2-40B4-BE49-F238E27FC236}">
                  <a16:creationId xmlns:a16="http://schemas.microsoft.com/office/drawing/2014/main" id="{0D0F1EB3-E870-BE46-8A64-5BA20EF807E3}"/>
                </a:ext>
              </a:extLst>
            </p:cNvPr>
            <p:cNvPicPr>
              <a:picLocks noChangeAspect="1"/>
            </p:cNvPicPr>
            <p:nvPr/>
          </p:nvPicPr>
          <p:blipFill>
            <a:blip r:embed="rId7"/>
            <a:stretch>
              <a:fillRect/>
            </a:stretch>
          </p:blipFill>
          <p:spPr>
            <a:xfrm>
              <a:off x="6239791" y="4139238"/>
              <a:ext cx="788400" cy="788400"/>
            </a:xfrm>
            <a:prstGeom prst="rect">
              <a:avLst/>
            </a:prstGeom>
          </p:spPr>
        </p:pic>
        <p:pic>
          <p:nvPicPr>
            <p:cNvPr id="166" name="Picture 165" descr="A person wearing glasses and a suit&#10;&#10;Description automatically generated with medium confidence">
              <a:extLst>
                <a:ext uri="{FF2B5EF4-FFF2-40B4-BE49-F238E27FC236}">
                  <a16:creationId xmlns:a16="http://schemas.microsoft.com/office/drawing/2014/main" id="{2B4145FF-9FE9-A84D-9B6A-3B319A0450D1}"/>
                </a:ext>
              </a:extLst>
            </p:cNvPr>
            <p:cNvPicPr>
              <a:picLocks noChangeAspect="1"/>
            </p:cNvPicPr>
            <p:nvPr/>
          </p:nvPicPr>
          <p:blipFill>
            <a:blip r:embed="rId8"/>
            <a:stretch>
              <a:fillRect/>
            </a:stretch>
          </p:blipFill>
          <p:spPr>
            <a:xfrm>
              <a:off x="7129387" y="4139238"/>
              <a:ext cx="788400" cy="788400"/>
            </a:xfrm>
            <a:prstGeom prst="rect">
              <a:avLst/>
            </a:prstGeom>
          </p:spPr>
        </p:pic>
      </p:grpSp>
      <p:sp>
        <p:nvSpPr>
          <p:cNvPr id="167" name="Text Placeholder 1">
            <a:extLst>
              <a:ext uri="{FF2B5EF4-FFF2-40B4-BE49-F238E27FC236}">
                <a16:creationId xmlns:a16="http://schemas.microsoft.com/office/drawing/2014/main" id="{59DBC097-D460-6345-9318-E3B2CC5B0CFA}"/>
              </a:ext>
            </a:extLst>
          </p:cNvPr>
          <p:cNvSpPr txBox="1">
            <a:spLocks/>
          </p:cNvSpPr>
          <p:nvPr/>
        </p:nvSpPr>
        <p:spPr>
          <a:xfrm>
            <a:off x="933473" y="4886316"/>
            <a:ext cx="2448000" cy="1015663"/>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400" b="1" i="0" kern="1200">
                <a:solidFill>
                  <a:srgbClr val="7F7F7F"/>
                </a:solidFill>
                <a:latin typeface="Montserrat Light" pitchFamily="2" charset="77"/>
                <a:ea typeface="+mn-ea"/>
                <a:cs typeface="+mn-cs"/>
              </a:defRPr>
            </a:lvl1pPr>
            <a:lvl2pPr marL="457200" indent="0" algn="l" defTabSz="914400" rtl="0" eaLnBrk="1" latinLnBrk="0" hangingPunct="1">
              <a:lnSpc>
                <a:spcPct val="100000"/>
              </a:lnSpc>
              <a:spcBef>
                <a:spcPts val="500"/>
              </a:spcBef>
              <a:spcAft>
                <a:spcPts val="600"/>
              </a:spcAft>
              <a:buFont typeface="Arial" panose="020B0604020202020204" pitchFamily="34" charset="0"/>
              <a:buNone/>
              <a:defRPr sz="2000" b="1" i="0" kern="1200">
                <a:solidFill>
                  <a:srgbClr val="7F7F7F"/>
                </a:solidFill>
                <a:latin typeface="Montserrat Light" pitchFamily="2" charset="77"/>
                <a:ea typeface="+mn-ea"/>
                <a:cs typeface="+mn-cs"/>
              </a:defRPr>
            </a:lvl2pPr>
            <a:lvl3pPr marL="914400" indent="0" algn="l" defTabSz="914400" rtl="0" eaLnBrk="1" latinLnBrk="0" hangingPunct="1">
              <a:lnSpc>
                <a:spcPct val="100000"/>
              </a:lnSpc>
              <a:spcBef>
                <a:spcPts val="500"/>
              </a:spcBef>
              <a:spcAft>
                <a:spcPts val="600"/>
              </a:spcAft>
              <a:buFont typeface="Arial" panose="020B0604020202020204" pitchFamily="34" charset="0"/>
              <a:buNone/>
              <a:defRPr sz="1800" b="1" i="0" kern="1200">
                <a:solidFill>
                  <a:srgbClr val="7F7F7F"/>
                </a:solidFill>
                <a:latin typeface="Montserrat Light" pitchFamily="2" charset="77"/>
                <a:ea typeface="+mn-ea"/>
                <a:cs typeface="+mn-cs"/>
              </a:defRPr>
            </a:lvl3pPr>
            <a:lvl4pPr marL="13716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4pPr>
            <a:lvl5pPr marL="18288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spcAft>
                <a:spcPts val="0"/>
              </a:spcAft>
            </a:pPr>
            <a:r>
              <a:rPr lang="en-US" sz="1100">
                <a:solidFill>
                  <a:srgbClr val="FF9500"/>
                </a:solidFill>
                <a:latin typeface="Montserrat" panose="02000505000000020004" pitchFamily="2" charset="77"/>
                <a:cs typeface="Poppins" pitchFamily="2" charset="77"/>
              </a:rPr>
              <a:t>Irena </a:t>
            </a:r>
            <a:r>
              <a:rPr lang="en-US" sz="1100" err="1">
                <a:solidFill>
                  <a:srgbClr val="FF9500"/>
                </a:solidFill>
                <a:latin typeface="Montserrat" panose="02000505000000020004" pitchFamily="2" charset="77"/>
                <a:cs typeface="Poppins" pitchFamily="2" charset="77"/>
              </a:rPr>
              <a:t>Storic</a:t>
            </a:r>
            <a:endParaRPr lang="en-US" sz="1100">
              <a:solidFill>
                <a:srgbClr val="FF9500"/>
              </a:solidFill>
              <a:latin typeface="Montserrat" panose="02000505000000020004" pitchFamily="2" charset="77"/>
              <a:cs typeface="Poppins" pitchFamily="2" charset="77"/>
            </a:endParaRPr>
          </a:p>
          <a:p>
            <a:pPr>
              <a:spcBef>
                <a:spcPts val="0"/>
              </a:spcBef>
              <a:spcAft>
                <a:spcPts val="0"/>
              </a:spcAft>
            </a:pPr>
            <a:r>
              <a:rPr lang="en-US" sz="1000">
                <a:solidFill>
                  <a:schemeClr val="tx1">
                    <a:lumMod val="75000"/>
                    <a:lumOff val="25000"/>
                  </a:schemeClr>
                </a:solidFill>
                <a:cs typeface="Poppins" pitchFamily="2" charset="77"/>
              </a:rPr>
              <a:t>VP Operations</a:t>
            </a:r>
          </a:p>
          <a:p>
            <a:pPr marL="91440" indent="-91440">
              <a:spcBef>
                <a:spcPts val="0"/>
              </a:spcBef>
              <a:spcAft>
                <a:spcPts val="0"/>
              </a:spcAft>
              <a:buFont typeface="Arial" panose="020B0604020202020204" pitchFamily="34" charset="0"/>
              <a:buChar char="•"/>
            </a:pPr>
            <a:r>
              <a:rPr lang="en-CA" sz="900" b="0">
                <a:solidFill>
                  <a:schemeClr val="tx1">
                    <a:lumMod val="75000"/>
                    <a:lumOff val="25000"/>
                  </a:schemeClr>
                </a:solidFill>
                <a:cs typeface="Poppins" pitchFamily="2" charset="77"/>
              </a:rPr>
              <a:t>Experienced operations, customer service, vendor relations and credit card responsibility.</a:t>
            </a:r>
          </a:p>
          <a:p>
            <a:pPr marL="91440" indent="-91440">
              <a:spcBef>
                <a:spcPts val="0"/>
              </a:spcBef>
              <a:spcAft>
                <a:spcPts val="0"/>
              </a:spcAft>
              <a:buFont typeface="Arial" panose="020B0604020202020204" pitchFamily="34" charset="0"/>
              <a:buChar char="•"/>
            </a:pPr>
            <a:r>
              <a:rPr lang="en-CA" sz="900" b="0">
                <a:solidFill>
                  <a:schemeClr val="tx1">
                    <a:lumMod val="75000"/>
                    <a:lumOff val="25000"/>
                  </a:schemeClr>
                </a:solidFill>
                <a:cs typeface="Poppins" pitchFamily="2" charset="77"/>
              </a:rPr>
              <a:t>Prior experience at </a:t>
            </a:r>
            <a:r>
              <a:rPr lang="en-CA" sz="900" b="0" err="1">
                <a:solidFill>
                  <a:schemeClr val="tx1">
                    <a:lumMod val="75000"/>
                    <a:lumOff val="25000"/>
                  </a:schemeClr>
                </a:solidFill>
                <a:cs typeface="Poppins" pitchFamily="2" charset="77"/>
              </a:rPr>
              <a:t>Flexiti</a:t>
            </a:r>
            <a:r>
              <a:rPr lang="en-CA" sz="900" b="0">
                <a:solidFill>
                  <a:schemeClr val="tx1">
                    <a:lumMod val="75000"/>
                    <a:lumOff val="25000"/>
                  </a:schemeClr>
                </a:solidFill>
                <a:cs typeface="Poppins" pitchFamily="2" charset="77"/>
              </a:rPr>
              <a:t>, CIBC, Wells Fargo.</a:t>
            </a:r>
          </a:p>
        </p:txBody>
      </p:sp>
      <p:pic>
        <p:nvPicPr>
          <p:cNvPr id="168" name="Picture 167" descr="A picture containing person, person&#10;&#10;Description automatically generated">
            <a:extLst>
              <a:ext uri="{FF2B5EF4-FFF2-40B4-BE49-F238E27FC236}">
                <a16:creationId xmlns:a16="http://schemas.microsoft.com/office/drawing/2014/main" id="{7D7BF165-9F98-E34B-9506-9F9525CC7E2C}"/>
              </a:ext>
            </a:extLst>
          </p:cNvPr>
          <p:cNvPicPr>
            <a:picLocks/>
          </p:cNvPicPr>
          <p:nvPr/>
        </p:nvPicPr>
        <p:blipFill rotWithShape="1">
          <a:blip r:embed="rId9"/>
          <a:srcRect l="-136" t="3861" r="136" b="11583"/>
          <a:stretch/>
        </p:blipFill>
        <p:spPr>
          <a:xfrm>
            <a:off x="933473" y="4000340"/>
            <a:ext cx="788400" cy="788400"/>
          </a:xfrm>
          <a:prstGeom prst="rect">
            <a:avLst/>
          </a:prstGeom>
        </p:spPr>
      </p:pic>
      <p:sp>
        <p:nvSpPr>
          <p:cNvPr id="169" name="Text Placeholder 1">
            <a:extLst>
              <a:ext uri="{FF2B5EF4-FFF2-40B4-BE49-F238E27FC236}">
                <a16:creationId xmlns:a16="http://schemas.microsoft.com/office/drawing/2014/main" id="{F85D5514-1107-C049-9A4F-5C36C9B28389}"/>
              </a:ext>
            </a:extLst>
          </p:cNvPr>
          <p:cNvSpPr txBox="1">
            <a:spLocks/>
          </p:cNvSpPr>
          <p:nvPr/>
        </p:nvSpPr>
        <p:spPr>
          <a:xfrm>
            <a:off x="3561460" y="4886316"/>
            <a:ext cx="2448000" cy="1054135"/>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400" b="1" i="0" kern="1200">
                <a:solidFill>
                  <a:srgbClr val="7F7F7F"/>
                </a:solidFill>
                <a:latin typeface="Montserrat Light" pitchFamily="2" charset="77"/>
                <a:ea typeface="+mn-ea"/>
                <a:cs typeface="+mn-cs"/>
              </a:defRPr>
            </a:lvl1pPr>
            <a:lvl2pPr marL="457200" indent="0" algn="l" defTabSz="914400" rtl="0" eaLnBrk="1" latinLnBrk="0" hangingPunct="1">
              <a:lnSpc>
                <a:spcPct val="100000"/>
              </a:lnSpc>
              <a:spcBef>
                <a:spcPts val="500"/>
              </a:spcBef>
              <a:spcAft>
                <a:spcPts val="600"/>
              </a:spcAft>
              <a:buFont typeface="Arial" panose="020B0604020202020204" pitchFamily="34" charset="0"/>
              <a:buNone/>
              <a:defRPr sz="2000" b="1" i="0" kern="1200">
                <a:solidFill>
                  <a:srgbClr val="7F7F7F"/>
                </a:solidFill>
                <a:latin typeface="Montserrat Light" pitchFamily="2" charset="77"/>
                <a:ea typeface="+mn-ea"/>
                <a:cs typeface="+mn-cs"/>
              </a:defRPr>
            </a:lvl2pPr>
            <a:lvl3pPr marL="914400" indent="0" algn="l" defTabSz="914400" rtl="0" eaLnBrk="1" latinLnBrk="0" hangingPunct="1">
              <a:lnSpc>
                <a:spcPct val="100000"/>
              </a:lnSpc>
              <a:spcBef>
                <a:spcPts val="500"/>
              </a:spcBef>
              <a:spcAft>
                <a:spcPts val="600"/>
              </a:spcAft>
              <a:buFont typeface="Arial" panose="020B0604020202020204" pitchFamily="34" charset="0"/>
              <a:buNone/>
              <a:defRPr sz="1800" b="1" i="0" kern="1200">
                <a:solidFill>
                  <a:srgbClr val="7F7F7F"/>
                </a:solidFill>
                <a:latin typeface="Montserrat Light" pitchFamily="2" charset="77"/>
                <a:ea typeface="+mn-ea"/>
                <a:cs typeface="+mn-cs"/>
              </a:defRPr>
            </a:lvl3pPr>
            <a:lvl4pPr marL="13716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4pPr>
            <a:lvl5pPr marL="1828800" indent="0" algn="l" defTabSz="914400" rtl="0" eaLnBrk="1" latinLnBrk="0" hangingPunct="1">
              <a:lnSpc>
                <a:spcPct val="100000"/>
              </a:lnSpc>
              <a:spcBef>
                <a:spcPts val="500"/>
              </a:spcBef>
              <a:spcAft>
                <a:spcPts val="600"/>
              </a:spcAft>
              <a:buFont typeface="Arial" panose="020B0604020202020204" pitchFamily="34" charset="0"/>
              <a:buNone/>
              <a:defRPr sz="1600" b="1" i="0" kern="1200">
                <a:solidFill>
                  <a:srgbClr val="7F7F7F"/>
                </a:solidFill>
                <a:latin typeface="Montserrat Ligh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spcAft>
                <a:spcPts val="0"/>
              </a:spcAft>
            </a:pPr>
            <a:r>
              <a:rPr lang="en-US" sz="1100">
                <a:solidFill>
                  <a:srgbClr val="FF9500"/>
                </a:solidFill>
                <a:latin typeface="Montserrat" panose="02000505000000020004" pitchFamily="2" charset="77"/>
                <a:cs typeface="Poppins" pitchFamily="2" charset="77"/>
              </a:rPr>
              <a:t>Robert Clarke</a:t>
            </a:r>
          </a:p>
          <a:p>
            <a:pPr>
              <a:spcBef>
                <a:spcPts val="0"/>
              </a:spcBef>
              <a:spcAft>
                <a:spcPts val="0"/>
              </a:spcAft>
            </a:pPr>
            <a:r>
              <a:rPr lang="en-US" sz="1000">
                <a:solidFill>
                  <a:schemeClr val="tx1">
                    <a:lumMod val="75000"/>
                    <a:lumOff val="25000"/>
                  </a:schemeClr>
                </a:solidFill>
                <a:cs typeface="Poppins" pitchFamily="2" charset="77"/>
              </a:rPr>
              <a:t>VP Sales</a:t>
            </a:r>
          </a:p>
          <a:p>
            <a:pPr marL="91440" indent="-91440">
              <a:spcBef>
                <a:spcPts val="0"/>
              </a:spcBef>
              <a:spcAft>
                <a:spcPts val="0"/>
              </a:spcAft>
              <a:buFont typeface="Arial" panose="020B0604020202020204" pitchFamily="34" charset="0"/>
              <a:buChar char="•"/>
            </a:pPr>
            <a:r>
              <a:rPr lang="en-CA" sz="900" b="0">
                <a:solidFill>
                  <a:schemeClr val="tx1">
                    <a:lumMod val="75000"/>
                    <a:lumOff val="25000"/>
                  </a:schemeClr>
                </a:solidFill>
                <a:cs typeface="Poppins" pitchFamily="2" charset="77"/>
              </a:rPr>
              <a:t>Experienced enterprise sale at </a:t>
            </a:r>
            <a:r>
              <a:rPr lang="en-CA" sz="900" b="0" err="1">
                <a:solidFill>
                  <a:schemeClr val="tx1">
                    <a:lumMod val="75000"/>
                    <a:lumOff val="25000"/>
                  </a:schemeClr>
                </a:solidFill>
                <a:cs typeface="Poppins" pitchFamily="2" charset="77"/>
              </a:rPr>
              <a:t>startups</a:t>
            </a:r>
            <a:r>
              <a:rPr lang="en-CA" sz="900" b="0">
                <a:solidFill>
                  <a:schemeClr val="tx1">
                    <a:lumMod val="75000"/>
                    <a:lumOff val="25000"/>
                  </a:schemeClr>
                </a:solidFill>
                <a:cs typeface="Poppins" pitchFamily="2" charset="77"/>
              </a:rPr>
              <a:t> and larger organizations.</a:t>
            </a:r>
          </a:p>
          <a:p>
            <a:pPr marL="91440" indent="-91440">
              <a:spcBef>
                <a:spcPts val="0"/>
              </a:spcBef>
              <a:spcAft>
                <a:spcPts val="0"/>
              </a:spcAft>
              <a:buFont typeface="Arial" panose="020B0604020202020204" pitchFamily="34" charset="0"/>
              <a:buChar char="•"/>
            </a:pPr>
            <a:r>
              <a:rPr lang="en-CA" sz="900" b="0">
                <a:solidFill>
                  <a:schemeClr val="tx1">
                    <a:lumMod val="75000"/>
                    <a:lumOff val="25000"/>
                  </a:schemeClr>
                </a:solidFill>
                <a:cs typeface="Poppins" pitchFamily="2" charset="77"/>
              </a:rPr>
              <a:t>Grew </a:t>
            </a:r>
            <a:r>
              <a:rPr lang="en-CA" sz="900" b="0" err="1">
                <a:solidFill>
                  <a:schemeClr val="tx1">
                    <a:lumMod val="75000"/>
                    <a:lumOff val="25000"/>
                  </a:schemeClr>
                </a:solidFill>
                <a:cs typeface="Poppins" pitchFamily="2" charset="77"/>
              </a:rPr>
              <a:t>Flexiti’s</a:t>
            </a:r>
            <a:r>
              <a:rPr lang="en-CA" sz="900" b="0">
                <a:solidFill>
                  <a:schemeClr val="tx1">
                    <a:lumMod val="75000"/>
                    <a:lumOff val="25000"/>
                  </a:schemeClr>
                </a:solidFill>
                <a:cs typeface="Poppins" pitchFamily="2" charset="77"/>
              </a:rPr>
              <a:t> merchant financing from zero to over $1.5 billion prior to sale to CURO (NYSE listed).</a:t>
            </a:r>
          </a:p>
        </p:txBody>
      </p:sp>
      <p:pic>
        <p:nvPicPr>
          <p:cNvPr id="170" name="Picture 169" descr="A person smiling for the camera&#10;&#10;Description automatically generated with medium confidence">
            <a:extLst>
              <a:ext uri="{FF2B5EF4-FFF2-40B4-BE49-F238E27FC236}">
                <a16:creationId xmlns:a16="http://schemas.microsoft.com/office/drawing/2014/main" id="{871B5BD0-ACC5-8A41-82FC-2D1FCAA13C7C}"/>
              </a:ext>
            </a:extLst>
          </p:cNvPr>
          <p:cNvPicPr>
            <a:picLocks noChangeAspect="1"/>
          </p:cNvPicPr>
          <p:nvPr/>
        </p:nvPicPr>
        <p:blipFill rotWithShape="1">
          <a:blip r:embed="rId10"/>
          <a:srcRect l="173" t="9411" r="-115" b="1253"/>
          <a:stretch/>
        </p:blipFill>
        <p:spPr>
          <a:xfrm>
            <a:off x="3561460" y="4000340"/>
            <a:ext cx="788400" cy="788400"/>
          </a:xfrm>
          <a:prstGeom prst="rect">
            <a:avLst/>
          </a:prstGeom>
        </p:spPr>
      </p:pic>
      <p:pic>
        <p:nvPicPr>
          <p:cNvPr id="22" name="Picture 21">
            <a:extLst>
              <a:ext uri="{FF2B5EF4-FFF2-40B4-BE49-F238E27FC236}">
                <a16:creationId xmlns:a16="http://schemas.microsoft.com/office/drawing/2014/main" id="{5E6BF1C0-32A3-E387-2152-C53E470CCBDF}"/>
              </a:ext>
            </a:extLst>
          </p:cNvPr>
          <p:cNvPicPr/>
          <p:nvPr/>
        </p:nvPicPr>
        <p:blipFill>
          <a:blip r:embed="rId11"/>
          <a:srcRect t="5382" b="14731"/>
          <a:stretch>
            <a:fillRect/>
          </a:stretch>
        </p:blipFill>
        <p:spPr bwMode="auto">
          <a:xfrm>
            <a:off x="8817432" y="1729315"/>
            <a:ext cx="674912" cy="787146"/>
          </a:xfrm>
          <a:prstGeom prst="rect">
            <a:avLst/>
          </a:prstGeom>
          <a:noFill/>
          <a:ln w="9525">
            <a:noFill/>
            <a:miter lim="800000"/>
            <a:headEnd/>
            <a:tailEnd/>
          </a:ln>
        </p:spPr>
      </p:pic>
    </p:spTree>
    <p:extLst>
      <p:ext uri="{BB962C8B-B14F-4D97-AF65-F5344CB8AC3E}">
        <p14:creationId xmlns:p14="http://schemas.microsoft.com/office/powerpoint/2010/main" val="2939445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50F8B4C6-E425-A04E-AD4E-4D1C916F25DC}"/>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err="1"/>
              <a:t>SideDrawer</a:t>
            </a:r>
            <a:r>
              <a:rPr lang="en-CA"/>
              <a:t> is logical and familiar</a:t>
            </a:r>
          </a:p>
        </p:txBody>
      </p:sp>
      <p:pic>
        <p:nvPicPr>
          <p:cNvPr id="41" name="Picture 40" descr="Graphical user interface, application, Teams&#10;&#10;Description automatically generated">
            <a:extLst>
              <a:ext uri="{FF2B5EF4-FFF2-40B4-BE49-F238E27FC236}">
                <a16:creationId xmlns:a16="http://schemas.microsoft.com/office/drawing/2014/main" id="{978969DD-4CA7-E747-97DD-AFEA971C45C0}"/>
              </a:ext>
            </a:extLst>
          </p:cNvPr>
          <p:cNvPicPr>
            <a:picLocks noChangeAspect="1"/>
          </p:cNvPicPr>
          <p:nvPr/>
        </p:nvPicPr>
        <p:blipFill>
          <a:blip r:embed="rId3"/>
          <a:stretch>
            <a:fillRect/>
          </a:stretch>
        </p:blipFill>
        <p:spPr>
          <a:xfrm>
            <a:off x="5998889" y="3083499"/>
            <a:ext cx="876646" cy="876646"/>
          </a:xfrm>
          <a:prstGeom prst="rect">
            <a:avLst/>
          </a:prstGeom>
          <a:ln>
            <a:solidFill>
              <a:schemeClr val="accent1"/>
            </a:solidFill>
          </a:ln>
        </p:spPr>
      </p:pic>
      <p:pic>
        <p:nvPicPr>
          <p:cNvPr id="42" name="Picture 41" descr="Logo&#10;&#10;Description automatically generated">
            <a:extLst>
              <a:ext uri="{FF2B5EF4-FFF2-40B4-BE49-F238E27FC236}">
                <a16:creationId xmlns:a16="http://schemas.microsoft.com/office/drawing/2014/main" id="{F657C272-5746-194C-AD70-CF516E305C06}"/>
              </a:ext>
            </a:extLst>
          </p:cNvPr>
          <p:cNvPicPr>
            <a:picLocks noChangeAspect="1"/>
          </p:cNvPicPr>
          <p:nvPr/>
        </p:nvPicPr>
        <p:blipFill>
          <a:blip r:embed="rId4"/>
          <a:stretch>
            <a:fillRect/>
          </a:stretch>
        </p:blipFill>
        <p:spPr>
          <a:xfrm>
            <a:off x="5273332" y="2166580"/>
            <a:ext cx="2327760" cy="447907"/>
          </a:xfrm>
          <a:prstGeom prst="rect">
            <a:avLst/>
          </a:prstGeom>
          <a:ln>
            <a:solidFill>
              <a:schemeClr val="accent1"/>
            </a:solidFill>
          </a:ln>
        </p:spPr>
      </p:pic>
      <p:grpSp>
        <p:nvGrpSpPr>
          <p:cNvPr id="43" name="Group 42">
            <a:extLst>
              <a:ext uri="{FF2B5EF4-FFF2-40B4-BE49-F238E27FC236}">
                <a16:creationId xmlns:a16="http://schemas.microsoft.com/office/drawing/2014/main" id="{4DBF5C2C-BCBC-3C4D-B842-8A02BBB79387}"/>
              </a:ext>
            </a:extLst>
          </p:cNvPr>
          <p:cNvGrpSpPr/>
          <p:nvPr/>
        </p:nvGrpSpPr>
        <p:grpSpPr>
          <a:xfrm>
            <a:off x="1038243" y="1783060"/>
            <a:ext cx="1290331" cy="1214946"/>
            <a:chOff x="746235" y="1963026"/>
            <a:chExt cx="3410388" cy="3410388"/>
          </a:xfrm>
        </p:grpSpPr>
        <p:pic>
          <p:nvPicPr>
            <p:cNvPr id="44" name="Picture 43" descr="A picture containing file, furniture&#10;&#10;Description automatically generated">
              <a:extLst>
                <a:ext uri="{FF2B5EF4-FFF2-40B4-BE49-F238E27FC236}">
                  <a16:creationId xmlns:a16="http://schemas.microsoft.com/office/drawing/2014/main" id="{C1C73E17-4AA8-0746-83B5-677137DBB176}"/>
                </a:ext>
              </a:extLst>
            </p:cNvPr>
            <p:cNvPicPr>
              <a:picLocks noChangeAspect="1"/>
            </p:cNvPicPr>
            <p:nvPr/>
          </p:nvPicPr>
          <p:blipFill>
            <a:blip r:embed="rId5"/>
            <a:stretch>
              <a:fillRect/>
            </a:stretch>
          </p:blipFill>
          <p:spPr>
            <a:xfrm>
              <a:off x="746235" y="1963026"/>
              <a:ext cx="3410388" cy="3410388"/>
            </a:xfrm>
            <a:prstGeom prst="rect">
              <a:avLst/>
            </a:prstGeom>
          </p:spPr>
        </p:pic>
        <p:cxnSp>
          <p:nvCxnSpPr>
            <p:cNvPr id="45" name="Straight Connector 44">
              <a:extLst>
                <a:ext uri="{FF2B5EF4-FFF2-40B4-BE49-F238E27FC236}">
                  <a16:creationId xmlns:a16="http://schemas.microsoft.com/office/drawing/2014/main" id="{661D0C86-180B-8141-968F-C3436BD0DAC0}"/>
                </a:ext>
              </a:extLst>
            </p:cNvPr>
            <p:cNvCxnSpPr/>
            <p:nvPr/>
          </p:nvCxnSpPr>
          <p:spPr>
            <a:xfrm flipV="1">
              <a:off x="2334126" y="2454442"/>
              <a:ext cx="1333099" cy="221381"/>
            </a:xfrm>
            <a:prstGeom prst="line">
              <a:avLst/>
            </a:prstGeom>
            <a:ln w="34925"/>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72BDF08C-F975-C043-9F27-90DC64000BF6}"/>
                </a:ext>
              </a:extLst>
            </p:cNvPr>
            <p:cNvCxnSpPr>
              <a:cxnSpLocks/>
            </p:cNvCxnSpPr>
            <p:nvPr/>
          </p:nvCxnSpPr>
          <p:spPr>
            <a:xfrm flipV="1">
              <a:off x="2334125" y="3599848"/>
              <a:ext cx="1333100" cy="289754"/>
            </a:xfrm>
            <a:prstGeom prst="line">
              <a:avLst/>
            </a:prstGeom>
            <a:ln w="34925"/>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F7C15190-F16D-3E48-96A9-A4A660648101}"/>
                </a:ext>
              </a:extLst>
            </p:cNvPr>
            <p:cNvCxnSpPr>
              <a:cxnSpLocks/>
            </p:cNvCxnSpPr>
            <p:nvPr/>
          </p:nvCxnSpPr>
          <p:spPr>
            <a:xfrm>
              <a:off x="2334125" y="2675823"/>
              <a:ext cx="1" cy="1213779"/>
            </a:xfrm>
            <a:prstGeom prst="line">
              <a:avLst/>
            </a:prstGeom>
            <a:ln w="34925"/>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70C346B7-1DCA-6A47-86BD-E20844AB83D0}"/>
                </a:ext>
              </a:extLst>
            </p:cNvPr>
            <p:cNvCxnSpPr>
              <a:cxnSpLocks/>
            </p:cNvCxnSpPr>
            <p:nvPr/>
          </p:nvCxnSpPr>
          <p:spPr>
            <a:xfrm>
              <a:off x="3667225" y="2454442"/>
              <a:ext cx="0" cy="1145406"/>
            </a:xfrm>
            <a:prstGeom prst="line">
              <a:avLst/>
            </a:prstGeom>
            <a:ln w="34925"/>
          </p:spPr>
          <p:style>
            <a:lnRef idx="1">
              <a:schemeClr val="accent2"/>
            </a:lnRef>
            <a:fillRef idx="0">
              <a:schemeClr val="accent2"/>
            </a:fillRef>
            <a:effectRef idx="0">
              <a:schemeClr val="accent2"/>
            </a:effectRef>
            <a:fontRef idx="minor">
              <a:schemeClr val="tx1"/>
            </a:fontRef>
          </p:style>
        </p:cxnSp>
      </p:grpSp>
      <p:pic>
        <p:nvPicPr>
          <p:cNvPr id="49" name="Picture 48" descr="A picture containing indoor, light&#10;&#10;Description automatically generated">
            <a:extLst>
              <a:ext uri="{FF2B5EF4-FFF2-40B4-BE49-F238E27FC236}">
                <a16:creationId xmlns:a16="http://schemas.microsoft.com/office/drawing/2014/main" id="{42818F50-3662-734F-BB61-A0E319FF60C5}"/>
              </a:ext>
            </a:extLst>
          </p:cNvPr>
          <p:cNvPicPr>
            <a:picLocks noChangeAspect="1"/>
          </p:cNvPicPr>
          <p:nvPr/>
        </p:nvPicPr>
        <p:blipFill rotWithShape="1">
          <a:blip r:embed="rId6"/>
          <a:srcRect l="21791" t="20285" r="37092" b="37854"/>
          <a:stretch/>
        </p:blipFill>
        <p:spPr>
          <a:xfrm>
            <a:off x="1146862" y="5212366"/>
            <a:ext cx="1073092" cy="715395"/>
          </a:xfrm>
          <a:prstGeom prst="rect">
            <a:avLst/>
          </a:prstGeom>
        </p:spPr>
      </p:pic>
      <p:cxnSp>
        <p:nvCxnSpPr>
          <p:cNvPr id="50" name="Straight Connector 49">
            <a:extLst>
              <a:ext uri="{FF2B5EF4-FFF2-40B4-BE49-F238E27FC236}">
                <a16:creationId xmlns:a16="http://schemas.microsoft.com/office/drawing/2014/main" id="{815174ED-301B-3043-89D7-D137D0D66DC5}"/>
              </a:ext>
            </a:extLst>
          </p:cNvPr>
          <p:cNvCxnSpPr>
            <a:cxnSpLocks/>
          </p:cNvCxnSpPr>
          <p:nvPr/>
        </p:nvCxnSpPr>
        <p:spPr>
          <a:xfrm flipH="1">
            <a:off x="2351619" y="2403035"/>
            <a:ext cx="1375499"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8DDD8952-B697-324B-B8C7-4BF657B87DDD}"/>
              </a:ext>
            </a:extLst>
          </p:cNvPr>
          <p:cNvCxnSpPr>
            <a:cxnSpLocks/>
            <a:stCxn id="55" idx="1"/>
            <a:endCxn id="71" idx="3"/>
          </p:cNvCxnSpPr>
          <p:nvPr/>
        </p:nvCxnSpPr>
        <p:spPr>
          <a:xfrm flipH="1">
            <a:off x="2328574" y="3521822"/>
            <a:ext cx="1044479"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C4ECE286-CB50-1F41-9F43-8CF064340989}"/>
              </a:ext>
            </a:extLst>
          </p:cNvPr>
          <p:cNvCxnSpPr>
            <a:cxnSpLocks/>
            <a:stCxn id="56" idx="1"/>
            <a:endCxn id="72" idx="3"/>
          </p:cNvCxnSpPr>
          <p:nvPr/>
        </p:nvCxnSpPr>
        <p:spPr>
          <a:xfrm flipH="1">
            <a:off x="2214502" y="4522637"/>
            <a:ext cx="117778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829150D9-62F5-A148-B25A-7273E14320C5}"/>
              </a:ext>
            </a:extLst>
          </p:cNvPr>
          <p:cNvCxnSpPr>
            <a:cxnSpLocks/>
            <a:stCxn id="57" idx="1"/>
            <a:endCxn id="49" idx="3"/>
          </p:cNvCxnSpPr>
          <p:nvPr/>
        </p:nvCxnSpPr>
        <p:spPr>
          <a:xfrm flipH="1">
            <a:off x="2219954" y="5570064"/>
            <a:ext cx="1247676" cy="0"/>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9B211505-D25C-5543-84F4-9340127EC168}"/>
              </a:ext>
            </a:extLst>
          </p:cNvPr>
          <p:cNvSpPr txBox="1"/>
          <p:nvPr/>
        </p:nvSpPr>
        <p:spPr>
          <a:xfrm>
            <a:off x="3704073" y="2221256"/>
            <a:ext cx="933268" cy="338554"/>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Drawer</a:t>
            </a:r>
          </a:p>
        </p:txBody>
      </p:sp>
      <p:sp>
        <p:nvSpPr>
          <p:cNvPr id="55" name="TextBox 54">
            <a:extLst>
              <a:ext uri="{FF2B5EF4-FFF2-40B4-BE49-F238E27FC236}">
                <a16:creationId xmlns:a16="http://schemas.microsoft.com/office/drawing/2014/main" id="{2A03B126-9350-AC4E-B778-F7929DA23E11}"/>
              </a:ext>
            </a:extLst>
          </p:cNvPr>
          <p:cNvSpPr txBox="1"/>
          <p:nvPr/>
        </p:nvSpPr>
        <p:spPr>
          <a:xfrm>
            <a:off x="3373053" y="3352545"/>
            <a:ext cx="1595309" cy="338554"/>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Green hanger</a:t>
            </a:r>
          </a:p>
        </p:txBody>
      </p:sp>
      <p:sp>
        <p:nvSpPr>
          <p:cNvPr id="56" name="TextBox 55">
            <a:extLst>
              <a:ext uri="{FF2B5EF4-FFF2-40B4-BE49-F238E27FC236}">
                <a16:creationId xmlns:a16="http://schemas.microsoft.com/office/drawing/2014/main" id="{0479BAA7-558F-3B4C-844C-E16DC9BBBEE5}"/>
              </a:ext>
            </a:extLst>
          </p:cNvPr>
          <p:cNvSpPr txBox="1"/>
          <p:nvPr/>
        </p:nvSpPr>
        <p:spPr>
          <a:xfrm>
            <a:off x="3392289" y="4353360"/>
            <a:ext cx="1556836" cy="338554"/>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Manilla folder</a:t>
            </a:r>
          </a:p>
        </p:txBody>
      </p:sp>
      <p:sp>
        <p:nvSpPr>
          <p:cNvPr id="57" name="TextBox 56">
            <a:extLst>
              <a:ext uri="{FF2B5EF4-FFF2-40B4-BE49-F238E27FC236}">
                <a16:creationId xmlns:a16="http://schemas.microsoft.com/office/drawing/2014/main" id="{37267E09-8E70-1744-9B02-5F7443126781}"/>
              </a:ext>
            </a:extLst>
          </p:cNvPr>
          <p:cNvSpPr txBox="1"/>
          <p:nvPr/>
        </p:nvSpPr>
        <p:spPr>
          <a:xfrm>
            <a:off x="3467630" y="5154565"/>
            <a:ext cx="1406154" cy="830997"/>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Files</a:t>
            </a:r>
          </a:p>
          <a:p>
            <a:pPr algn="ctr"/>
            <a:r>
              <a:rPr lang="en-US" sz="1600">
                <a:solidFill>
                  <a:schemeClr val="tx1">
                    <a:lumMod val="75000"/>
                    <a:lumOff val="25000"/>
                  </a:schemeClr>
                </a:solidFill>
                <a:latin typeface="Montserrat Light" pitchFamily="2" charset="77"/>
                <a:cs typeface="Poppins Light" pitchFamily="2" charset="77"/>
              </a:rPr>
              <a:t>Sticky notes</a:t>
            </a:r>
          </a:p>
          <a:p>
            <a:pPr algn="ctr"/>
            <a:r>
              <a:rPr lang="en-US" sz="1600">
                <a:solidFill>
                  <a:schemeClr val="tx1">
                    <a:lumMod val="75000"/>
                    <a:lumOff val="25000"/>
                  </a:schemeClr>
                </a:solidFill>
                <a:latin typeface="Montserrat Light" pitchFamily="2" charset="77"/>
                <a:cs typeface="Poppins Light" pitchFamily="2" charset="77"/>
              </a:rPr>
              <a:t>Scribbles</a:t>
            </a:r>
          </a:p>
        </p:txBody>
      </p:sp>
      <p:sp>
        <p:nvSpPr>
          <p:cNvPr id="58" name="TextBox 57">
            <a:extLst>
              <a:ext uri="{FF2B5EF4-FFF2-40B4-BE49-F238E27FC236}">
                <a16:creationId xmlns:a16="http://schemas.microsoft.com/office/drawing/2014/main" id="{BCAF274F-2D85-9745-885A-153D89586D36}"/>
              </a:ext>
            </a:extLst>
          </p:cNvPr>
          <p:cNvSpPr txBox="1"/>
          <p:nvPr/>
        </p:nvSpPr>
        <p:spPr>
          <a:xfrm>
            <a:off x="8069018" y="2221256"/>
            <a:ext cx="1370888" cy="338554"/>
          </a:xfrm>
          <a:prstGeom prst="rect">
            <a:avLst/>
          </a:prstGeom>
          <a:noFill/>
        </p:spPr>
        <p:txBody>
          <a:bodyPr wrap="square" rtlCol="0" anchor="t">
            <a:spAutoFit/>
          </a:bodyPr>
          <a:lstStyle/>
          <a:p>
            <a:pPr algn="ctr"/>
            <a:r>
              <a:rPr lang="en-US" sz="1600" err="1">
                <a:solidFill>
                  <a:schemeClr val="tx1">
                    <a:lumMod val="75000"/>
                    <a:lumOff val="25000"/>
                  </a:schemeClr>
                </a:solidFill>
                <a:latin typeface="Montserrat Light" pitchFamily="2" charset="77"/>
                <a:cs typeface="Poppins Light" pitchFamily="2" charset="77"/>
              </a:rPr>
              <a:t>SideDrawer</a:t>
            </a:r>
            <a:endParaRPr lang="en-US" sz="1600">
              <a:solidFill>
                <a:schemeClr val="tx1">
                  <a:lumMod val="75000"/>
                  <a:lumOff val="25000"/>
                </a:schemeClr>
              </a:solidFill>
              <a:latin typeface="Montserrat Light" pitchFamily="2" charset="77"/>
              <a:cs typeface="Poppins Light" pitchFamily="2" charset="77"/>
            </a:endParaRPr>
          </a:p>
        </p:txBody>
      </p:sp>
      <p:sp>
        <p:nvSpPr>
          <p:cNvPr id="59" name="TextBox 58">
            <a:extLst>
              <a:ext uri="{FF2B5EF4-FFF2-40B4-BE49-F238E27FC236}">
                <a16:creationId xmlns:a16="http://schemas.microsoft.com/office/drawing/2014/main" id="{4C653C5B-74F0-8844-B2DF-D093BA527E2A}"/>
              </a:ext>
            </a:extLst>
          </p:cNvPr>
          <p:cNvSpPr txBox="1"/>
          <p:nvPr/>
        </p:nvSpPr>
        <p:spPr>
          <a:xfrm>
            <a:off x="3357824" y="1291959"/>
            <a:ext cx="1625766" cy="338554"/>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Filing Cabinet</a:t>
            </a:r>
          </a:p>
        </p:txBody>
      </p:sp>
      <p:sp>
        <p:nvSpPr>
          <p:cNvPr id="60" name="TextBox 59">
            <a:extLst>
              <a:ext uri="{FF2B5EF4-FFF2-40B4-BE49-F238E27FC236}">
                <a16:creationId xmlns:a16="http://schemas.microsoft.com/office/drawing/2014/main" id="{796F26ED-DF72-6D45-A2CC-062B9C2FA929}"/>
              </a:ext>
            </a:extLst>
          </p:cNvPr>
          <p:cNvSpPr txBox="1"/>
          <p:nvPr/>
        </p:nvSpPr>
        <p:spPr>
          <a:xfrm>
            <a:off x="5548876" y="1291959"/>
            <a:ext cx="1776673" cy="584775"/>
          </a:xfrm>
          <a:prstGeom prst="rect">
            <a:avLst/>
          </a:prstGeom>
          <a:noFill/>
        </p:spPr>
        <p:txBody>
          <a:bodyPr wrap="square" rtlCol="0" anchor="t">
            <a:spAutoFit/>
          </a:bodyPr>
          <a:lstStyle/>
          <a:p>
            <a:pPr algn="ctr"/>
            <a:r>
              <a:rPr lang="en-US" sz="1600" err="1">
                <a:solidFill>
                  <a:schemeClr val="tx1">
                    <a:lumMod val="75000"/>
                    <a:lumOff val="25000"/>
                  </a:schemeClr>
                </a:solidFill>
                <a:latin typeface="Montserrat Light" pitchFamily="2" charset="77"/>
                <a:cs typeface="Poppins Light" pitchFamily="2" charset="77"/>
              </a:rPr>
              <a:t>SideDrawer</a:t>
            </a:r>
            <a:r>
              <a:rPr lang="en-US" sz="1600">
                <a:solidFill>
                  <a:schemeClr val="tx1">
                    <a:lumMod val="75000"/>
                    <a:lumOff val="25000"/>
                  </a:schemeClr>
                </a:solidFill>
                <a:latin typeface="Montserrat Light" pitchFamily="2" charset="77"/>
                <a:cs typeface="Poppins Light" pitchFamily="2" charset="77"/>
              </a:rPr>
              <a:t> Platform (view)</a:t>
            </a:r>
          </a:p>
        </p:txBody>
      </p:sp>
      <p:sp>
        <p:nvSpPr>
          <p:cNvPr id="61" name="TextBox 60">
            <a:extLst>
              <a:ext uri="{FF2B5EF4-FFF2-40B4-BE49-F238E27FC236}">
                <a16:creationId xmlns:a16="http://schemas.microsoft.com/office/drawing/2014/main" id="{FCEFC926-7BA8-FF4C-AB53-C689C8B7F579}"/>
              </a:ext>
            </a:extLst>
          </p:cNvPr>
          <p:cNvSpPr txBox="1"/>
          <p:nvPr/>
        </p:nvSpPr>
        <p:spPr>
          <a:xfrm>
            <a:off x="8490608" y="3352545"/>
            <a:ext cx="527709" cy="338554"/>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Tile</a:t>
            </a:r>
          </a:p>
        </p:txBody>
      </p:sp>
      <p:sp>
        <p:nvSpPr>
          <p:cNvPr id="62" name="TextBox 61">
            <a:extLst>
              <a:ext uri="{FF2B5EF4-FFF2-40B4-BE49-F238E27FC236}">
                <a16:creationId xmlns:a16="http://schemas.microsoft.com/office/drawing/2014/main" id="{AEC97CD2-1CAB-C74B-A7CC-9355DED84030}"/>
              </a:ext>
            </a:extLst>
          </p:cNvPr>
          <p:cNvSpPr txBox="1"/>
          <p:nvPr/>
        </p:nvSpPr>
        <p:spPr>
          <a:xfrm>
            <a:off x="8298248" y="4353360"/>
            <a:ext cx="912429" cy="338554"/>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Record</a:t>
            </a:r>
          </a:p>
        </p:txBody>
      </p:sp>
      <p:pic>
        <p:nvPicPr>
          <p:cNvPr id="63" name="Picture 62" descr="Graphical user interface&#10;&#10;Description automatically generated with medium confidence">
            <a:extLst>
              <a:ext uri="{FF2B5EF4-FFF2-40B4-BE49-F238E27FC236}">
                <a16:creationId xmlns:a16="http://schemas.microsoft.com/office/drawing/2014/main" id="{6DD59ECE-ED69-6246-962C-E18FEFD8A76A}"/>
              </a:ext>
            </a:extLst>
          </p:cNvPr>
          <p:cNvPicPr>
            <a:picLocks noChangeAspect="1"/>
          </p:cNvPicPr>
          <p:nvPr/>
        </p:nvPicPr>
        <p:blipFill>
          <a:blip r:embed="rId7"/>
          <a:stretch>
            <a:fillRect/>
          </a:stretch>
        </p:blipFill>
        <p:spPr>
          <a:xfrm>
            <a:off x="5398516" y="4266641"/>
            <a:ext cx="2077393" cy="511992"/>
          </a:xfrm>
          <a:prstGeom prst="rect">
            <a:avLst/>
          </a:prstGeom>
          <a:ln>
            <a:solidFill>
              <a:schemeClr val="accent1">
                <a:lumMod val="50000"/>
              </a:schemeClr>
            </a:solidFill>
          </a:ln>
          <a:effectLst>
            <a:outerShdw blurRad="50800" dist="38100" dir="2700000" algn="tl" rotWithShape="0">
              <a:prstClr val="black">
                <a:alpha val="40000"/>
              </a:prstClr>
            </a:outerShdw>
          </a:effectLst>
        </p:spPr>
      </p:pic>
      <p:sp>
        <p:nvSpPr>
          <p:cNvPr id="64" name="TextBox 63">
            <a:extLst>
              <a:ext uri="{FF2B5EF4-FFF2-40B4-BE49-F238E27FC236}">
                <a16:creationId xmlns:a16="http://schemas.microsoft.com/office/drawing/2014/main" id="{C2DEBB93-9E63-6D4C-85EC-1F0A124484A0}"/>
              </a:ext>
            </a:extLst>
          </p:cNvPr>
          <p:cNvSpPr txBox="1"/>
          <p:nvPr/>
        </p:nvSpPr>
        <p:spPr>
          <a:xfrm>
            <a:off x="7788016" y="5031454"/>
            <a:ext cx="1932892" cy="1077218"/>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Files, Structured &amp; Unstructured Data, Tags, Reminders</a:t>
            </a:r>
          </a:p>
        </p:txBody>
      </p:sp>
      <p:sp>
        <p:nvSpPr>
          <p:cNvPr id="65" name="TextBox 64">
            <a:extLst>
              <a:ext uri="{FF2B5EF4-FFF2-40B4-BE49-F238E27FC236}">
                <a16:creationId xmlns:a16="http://schemas.microsoft.com/office/drawing/2014/main" id="{89FCC8C0-5583-A440-8F67-4E6909C48B70}"/>
              </a:ext>
            </a:extLst>
          </p:cNvPr>
          <p:cNvSpPr txBox="1"/>
          <p:nvPr/>
        </p:nvSpPr>
        <p:spPr>
          <a:xfrm>
            <a:off x="7847251" y="1291959"/>
            <a:ext cx="1814423" cy="584775"/>
          </a:xfrm>
          <a:prstGeom prst="rect">
            <a:avLst/>
          </a:prstGeom>
          <a:noFill/>
        </p:spPr>
        <p:txBody>
          <a:bodyPr wrap="square" rtlCol="0" anchor="t">
            <a:spAutoFit/>
          </a:bodyPr>
          <a:lstStyle/>
          <a:p>
            <a:pPr algn="ctr"/>
            <a:r>
              <a:rPr lang="en-US" sz="1600" err="1">
                <a:solidFill>
                  <a:schemeClr val="tx1">
                    <a:lumMod val="75000"/>
                    <a:lumOff val="25000"/>
                  </a:schemeClr>
                </a:solidFill>
                <a:latin typeface="Montserrat Light" pitchFamily="2" charset="77"/>
                <a:cs typeface="Poppins Light" pitchFamily="2" charset="77"/>
              </a:rPr>
              <a:t>SideDrawer</a:t>
            </a:r>
            <a:r>
              <a:rPr lang="en-US" sz="1600">
                <a:solidFill>
                  <a:schemeClr val="tx1">
                    <a:lumMod val="75000"/>
                    <a:lumOff val="25000"/>
                  </a:schemeClr>
                </a:solidFill>
                <a:latin typeface="Montserrat Light" pitchFamily="2" charset="77"/>
                <a:cs typeface="Poppins Light" pitchFamily="2" charset="77"/>
              </a:rPr>
              <a:t> Description</a:t>
            </a:r>
          </a:p>
        </p:txBody>
      </p:sp>
      <p:sp>
        <p:nvSpPr>
          <p:cNvPr id="66" name="TextBox 65">
            <a:extLst>
              <a:ext uri="{FF2B5EF4-FFF2-40B4-BE49-F238E27FC236}">
                <a16:creationId xmlns:a16="http://schemas.microsoft.com/office/drawing/2014/main" id="{CB2E96EB-C4EB-B843-B055-CE0DCB1D0ED5}"/>
              </a:ext>
            </a:extLst>
          </p:cNvPr>
          <p:cNvSpPr txBox="1"/>
          <p:nvPr/>
        </p:nvSpPr>
        <p:spPr>
          <a:xfrm>
            <a:off x="10230875" y="2221256"/>
            <a:ext cx="833882" cy="338554"/>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Folder</a:t>
            </a:r>
          </a:p>
        </p:txBody>
      </p:sp>
      <p:sp>
        <p:nvSpPr>
          <p:cNvPr id="67" name="TextBox 66">
            <a:extLst>
              <a:ext uri="{FF2B5EF4-FFF2-40B4-BE49-F238E27FC236}">
                <a16:creationId xmlns:a16="http://schemas.microsoft.com/office/drawing/2014/main" id="{2C5B6450-A7A9-B44F-829C-DB83CB2BBF0C}"/>
              </a:ext>
            </a:extLst>
          </p:cNvPr>
          <p:cNvSpPr txBox="1"/>
          <p:nvPr/>
        </p:nvSpPr>
        <p:spPr>
          <a:xfrm>
            <a:off x="10061758" y="3352545"/>
            <a:ext cx="1172116" cy="338554"/>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Subfolder</a:t>
            </a:r>
          </a:p>
        </p:txBody>
      </p:sp>
      <p:sp>
        <p:nvSpPr>
          <p:cNvPr id="68" name="TextBox 67">
            <a:extLst>
              <a:ext uri="{FF2B5EF4-FFF2-40B4-BE49-F238E27FC236}">
                <a16:creationId xmlns:a16="http://schemas.microsoft.com/office/drawing/2014/main" id="{1CBE9C2C-1548-8A4C-BB59-8383A648FD6D}"/>
              </a:ext>
            </a:extLst>
          </p:cNvPr>
          <p:cNvSpPr txBox="1"/>
          <p:nvPr/>
        </p:nvSpPr>
        <p:spPr>
          <a:xfrm>
            <a:off x="10061758" y="4353360"/>
            <a:ext cx="1172116" cy="338554"/>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Subfolder</a:t>
            </a:r>
          </a:p>
        </p:txBody>
      </p:sp>
      <p:sp>
        <p:nvSpPr>
          <p:cNvPr id="69" name="TextBox 68">
            <a:extLst>
              <a:ext uri="{FF2B5EF4-FFF2-40B4-BE49-F238E27FC236}">
                <a16:creationId xmlns:a16="http://schemas.microsoft.com/office/drawing/2014/main" id="{E2B65D53-0217-B540-85ED-F4A86D48D4AF}"/>
              </a:ext>
            </a:extLst>
          </p:cNvPr>
          <p:cNvSpPr txBox="1"/>
          <p:nvPr/>
        </p:nvSpPr>
        <p:spPr>
          <a:xfrm>
            <a:off x="10061758" y="5368337"/>
            <a:ext cx="1172116" cy="338554"/>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Files only</a:t>
            </a:r>
          </a:p>
        </p:txBody>
      </p:sp>
      <p:sp>
        <p:nvSpPr>
          <p:cNvPr id="70" name="TextBox 69">
            <a:extLst>
              <a:ext uri="{FF2B5EF4-FFF2-40B4-BE49-F238E27FC236}">
                <a16:creationId xmlns:a16="http://schemas.microsoft.com/office/drawing/2014/main" id="{CA682710-1D07-CE42-9986-6163110CA6AE}"/>
              </a:ext>
            </a:extLst>
          </p:cNvPr>
          <p:cNvSpPr txBox="1"/>
          <p:nvPr/>
        </p:nvSpPr>
        <p:spPr>
          <a:xfrm>
            <a:off x="9789472" y="1291959"/>
            <a:ext cx="1716688" cy="584775"/>
          </a:xfrm>
          <a:prstGeom prst="rect">
            <a:avLst/>
          </a:prstGeom>
          <a:noFill/>
        </p:spPr>
        <p:txBody>
          <a:bodyPr wrap="square" rtlCol="0" anchor="t">
            <a:spAutoFit/>
          </a:bodyPr>
          <a:lstStyle/>
          <a:p>
            <a:pPr algn="ctr"/>
            <a:r>
              <a:rPr lang="en-US" sz="1600">
                <a:solidFill>
                  <a:schemeClr val="tx1">
                    <a:lumMod val="75000"/>
                    <a:lumOff val="25000"/>
                  </a:schemeClr>
                </a:solidFill>
                <a:latin typeface="Montserrat Light" pitchFamily="2" charset="77"/>
                <a:cs typeface="Poppins Light" pitchFamily="2" charset="77"/>
              </a:rPr>
              <a:t>Conventional File Structure</a:t>
            </a:r>
          </a:p>
        </p:txBody>
      </p:sp>
      <p:pic>
        <p:nvPicPr>
          <p:cNvPr id="71" name="Picture 70" descr="A picture containing text, stationary, case&#10;&#10;Description automatically generated">
            <a:extLst>
              <a:ext uri="{FF2B5EF4-FFF2-40B4-BE49-F238E27FC236}">
                <a16:creationId xmlns:a16="http://schemas.microsoft.com/office/drawing/2014/main" id="{DBC30EA1-CCF7-474D-9BDC-E74A28C4B71A}"/>
              </a:ext>
            </a:extLst>
          </p:cNvPr>
          <p:cNvPicPr>
            <a:picLocks noChangeAspect="1"/>
          </p:cNvPicPr>
          <p:nvPr/>
        </p:nvPicPr>
        <p:blipFill>
          <a:blip r:embed="rId8"/>
          <a:stretch>
            <a:fillRect/>
          </a:stretch>
        </p:blipFill>
        <p:spPr>
          <a:xfrm>
            <a:off x="1038243" y="3039939"/>
            <a:ext cx="1290331" cy="963766"/>
          </a:xfrm>
          <a:prstGeom prst="rect">
            <a:avLst/>
          </a:prstGeom>
        </p:spPr>
      </p:pic>
      <p:pic>
        <p:nvPicPr>
          <p:cNvPr id="72" name="Picture 71" descr="A picture containing text, stationary, envelope, case&#10;&#10;Description automatically generated">
            <a:extLst>
              <a:ext uri="{FF2B5EF4-FFF2-40B4-BE49-F238E27FC236}">
                <a16:creationId xmlns:a16="http://schemas.microsoft.com/office/drawing/2014/main" id="{73E577BE-1208-0447-9C01-3216C4CD8E3D}"/>
              </a:ext>
            </a:extLst>
          </p:cNvPr>
          <p:cNvPicPr>
            <a:picLocks noChangeAspect="1"/>
          </p:cNvPicPr>
          <p:nvPr/>
        </p:nvPicPr>
        <p:blipFill>
          <a:blip r:embed="rId9"/>
          <a:stretch>
            <a:fillRect/>
          </a:stretch>
        </p:blipFill>
        <p:spPr>
          <a:xfrm>
            <a:off x="1152315" y="4089236"/>
            <a:ext cx="1062187" cy="866802"/>
          </a:xfrm>
          <a:prstGeom prst="rect">
            <a:avLst/>
          </a:prstGeom>
        </p:spPr>
      </p:pic>
      <p:grpSp>
        <p:nvGrpSpPr>
          <p:cNvPr id="73" name="Group 72">
            <a:extLst>
              <a:ext uri="{FF2B5EF4-FFF2-40B4-BE49-F238E27FC236}">
                <a16:creationId xmlns:a16="http://schemas.microsoft.com/office/drawing/2014/main" id="{17357CE2-C906-304E-9A4A-34B2A0E0FC0F}"/>
              </a:ext>
            </a:extLst>
          </p:cNvPr>
          <p:cNvGrpSpPr/>
          <p:nvPr/>
        </p:nvGrpSpPr>
        <p:grpSpPr>
          <a:xfrm>
            <a:off x="5745842" y="5104905"/>
            <a:ext cx="1382741" cy="930316"/>
            <a:chOff x="6006676" y="5109067"/>
            <a:chExt cx="1382741" cy="930316"/>
          </a:xfrm>
        </p:grpSpPr>
        <p:pic>
          <p:nvPicPr>
            <p:cNvPr id="74" name="Graphic 73">
              <a:extLst>
                <a:ext uri="{FF2B5EF4-FFF2-40B4-BE49-F238E27FC236}">
                  <a16:creationId xmlns:a16="http://schemas.microsoft.com/office/drawing/2014/main" id="{6F38A6F7-9277-1242-9D5C-922BA11E38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00533" y="5606674"/>
              <a:ext cx="378621" cy="432709"/>
            </a:xfrm>
            <a:prstGeom prst="rect">
              <a:avLst/>
            </a:prstGeom>
          </p:spPr>
        </p:pic>
        <p:pic>
          <p:nvPicPr>
            <p:cNvPr id="75" name="Graphic 74">
              <a:extLst>
                <a:ext uri="{FF2B5EF4-FFF2-40B4-BE49-F238E27FC236}">
                  <a16:creationId xmlns:a16="http://schemas.microsoft.com/office/drawing/2014/main" id="{DFA39414-1CFB-0546-8CBF-B827933EEF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56708" y="5109067"/>
              <a:ext cx="432709" cy="432709"/>
            </a:xfrm>
            <a:prstGeom prst="rect">
              <a:avLst/>
            </a:prstGeom>
          </p:spPr>
        </p:pic>
        <p:pic>
          <p:nvPicPr>
            <p:cNvPr id="76" name="Graphic 75">
              <a:extLst>
                <a:ext uri="{FF2B5EF4-FFF2-40B4-BE49-F238E27FC236}">
                  <a16:creationId xmlns:a16="http://schemas.microsoft.com/office/drawing/2014/main" id="{30708F3A-B054-2149-9A14-9890FEBCB3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06676" y="5109067"/>
              <a:ext cx="324532" cy="432709"/>
            </a:xfrm>
            <a:prstGeom prst="rect">
              <a:avLst/>
            </a:prstGeom>
          </p:spPr>
        </p:pic>
        <p:pic>
          <p:nvPicPr>
            <p:cNvPr id="77" name="Graphic 76">
              <a:extLst>
                <a:ext uri="{FF2B5EF4-FFF2-40B4-BE49-F238E27FC236}">
                  <a16:creationId xmlns:a16="http://schemas.microsoft.com/office/drawing/2014/main" id="{E909F45F-B1A0-B248-A418-75172D07877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84658" y="5606674"/>
              <a:ext cx="432709" cy="432709"/>
            </a:xfrm>
            <a:prstGeom prst="rect">
              <a:avLst/>
            </a:prstGeom>
          </p:spPr>
        </p:pic>
        <p:pic>
          <p:nvPicPr>
            <p:cNvPr id="83" name="Graphic 82">
              <a:extLst>
                <a:ext uri="{FF2B5EF4-FFF2-40B4-BE49-F238E27FC236}">
                  <a16:creationId xmlns:a16="http://schemas.microsoft.com/office/drawing/2014/main" id="{FA8473D7-D695-E043-AD8B-6E896CD84E3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81692" y="5131151"/>
              <a:ext cx="324532" cy="370893"/>
            </a:xfrm>
            <a:prstGeom prst="rect">
              <a:avLst/>
            </a:prstGeom>
          </p:spPr>
        </p:pic>
      </p:grpSp>
    </p:spTree>
    <p:extLst>
      <p:ext uri="{BB962C8B-B14F-4D97-AF65-F5344CB8AC3E}">
        <p14:creationId xmlns:p14="http://schemas.microsoft.com/office/powerpoint/2010/main" val="2791931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50F8B4C6-E425-A04E-AD4E-4D1C916F25DC}"/>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a:t>Productivity powerhouse</a:t>
            </a:r>
          </a:p>
        </p:txBody>
      </p:sp>
      <p:sp>
        <p:nvSpPr>
          <p:cNvPr id="78" name="Rectangle 77">
            <a:extLst>
              <a:ext uri="{FF2B5EF4-FFF2-40B4-BE49-F238E27FC236}">
                <a16:creationId xmlns:a16="http://schemas.microsoft.com/office/drawing/2014/main" id="{2F121314-A735-9440-87CD-2802737E86DC}"/>
              </a:ext>
            </a:extLst>
          </p:cNvPr>
          <p:cNvSpPr/>
          <p:nvPr/>
        </p:nvSpPr>
        <p:spPr>
          <a:xfrm>
            <a:off x="838201" y="1173875"/>
            <a:ext cx="10515600" cy="307777"/>
          </a:xfrm>
          <a:prstGeom prst="rect">
            <a:avLst/>
          </a:prstGeom>
        </p:spPr>
        <p:txBody>
          <a:bodyPr wrap="square">
            <a:spAutoFit/>
          </a:bodyPr>
          <a:lstStyle/>
          <a:p>
            <a:r>
              <a:rPr lang="en-US" sz="1400" kern="0">
                <a:solidFill>
                  <a:schemeClr val="tx1">
                    <a:lumMod val="75000"/>
                    <a:lumOff val="25000"/>
                  </a:schemeClr>
                </a:solidFill>
                <a:latin typeface="Montserrat Light" pitchFamily="2" charset="77"/>
                <a:cs typeface="Poppins Light" pitchFamily="2" charset="77"/>
              </a:rPr>
              <a:t>Consolidate processes and workflows within SideDrawer for a secure, improved user experience.</a:t>
            </a:r>
          </a:p>
        </p:txBody>
      </p:sp>
      <p:pic>
        <p:nvPicPr>
          <p:cNvPr id="22" name="Graphic 21">
            <a:extLst>
              <a:ext uri="{FF2B5EF4-FFF2-40B4-BE49-F238E27FC236}">
                <a16:creationId xmlns:a16="http://schemas.microsoft.com/office/drawing/2014/main" id="{9A598642-2871-1346-AC88-0DF60E4AB2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8568" y="1842328"/>
            <a:ext cx="440100" cy="586800"/>
          </a:xfrm>
          <a:prstGeom prst="rect">
            <a:avLst/>
          </a:prstGeom>
        </p:spPr>
      </p:pic>
      <p:sp>
        <p:nvSpPr>
          <p:cNvPr id="23" name="TextBox 22">
            <a:extLst>
              <a:ext uri="{FF2B5EF4-FFF2-40B4-BE49-F238E27FC236}">
                <a16:creationId xmlns:a16="http://schemas.microsoft.com/office/drawing/2014/main" id="{323BB38F-2ADB-0148-B9EA-CBA65A35CC1B}"/>
              </a:ext>
            </a:extLst>
          </p:cNvPr>
          <p:cNvSpPr txBox="1"/>
          <p:nvPr/>
        </p:nvSpPr>
        <p:spPr>
          <a:xfrm>
            <a:off x="931030" y="2550213"/>
            <a:ext cx="3077271" cy="1015663"/>
          </a:xfrm>
          <a:prstGeom prst="rect">
            <a:avLst/>
          </a:prstGeom>
          <a:noFill/>
        </p:spPr>
        <p:txBody>
          <a:bodyPr wrap="square" lIns="0" tIns="0" rIns="0" bIns="0" rtlCol="0">
            <a:spAutoFit/>
          </a:bodyPr>
          <a:lstStyle/>
          <a:p>
            <a:pPr marL="171450" indent="-171450">
              <a:buClr>
                <a:srgbClr val="FF9500"/>
              </a:buClr>
              <a:buFont typeface="Arial" panose="020B0604020202020204" pitchFamily="34" charset="0"/>
              <a:buChar char="•"/>
            </a:pPr>
            <a:r>
              <a:rPr lang="en-US" sz="1100">
                <a:solidFill>
                  <a:schemeClr val="tx1">
                    <a:lumMod val="75000"/>
                    <a:lumOff val="25000"/>
                  </a:schemeClr>
                </a:solidFill>
                <a:latin typeface="Montserrat Light" pitchFamily="2" charset="77"/>
                <a:cs typeface="Poppins" pitchFamily="2" charset="77"/>
              </a:rPr>
              <a:t>Offer fillable PDFs within a completely secure environment, with no risk of sensitive client data exposure.</a:t>
            </a:r>
          </a:p>
          <a:p>
            <a:pPr marL="171450" indent="-171450">
              <a:buClr>
                <a:srgbClr val="FF9500"/>
              </a:buClr>
              <a:buFont typeface="Arial" panose="020B0604020202020204" pitchFamily="34" charset="0"/>
              <a:buChar char="•"/>
            </a:pPr>
            <a:r>
              <a:rPr lang="en-US" sz="1100">
                <a:solidFill>
                  <a:schemeClr val="tx1">
                    <a:lumMod val="75000"/>
                    <a:lumOff val="25000"/>
                  </a:schemeClr>
                </a:solidFill>
                <a:latin typeface="Montserrat Light" pitchFamily="2" charset="77"/>
                <a:cs typeface="Poppins" pitchFamily="2" charset="77"/>
              </a:rPr>
              <a:t>~40% reduction in client click-throughs to complete a PDF vs traditional email attachment. </a:t>
            </a:r>
          </a:p>
        </p:txBody>
      </p:sp>
      <p:sp>
        <p:nvSpPr>
          <p:cNvPr id="24" name="TextBox 23">
            <a:extLst>
              <a:ext uri="{FF2B5EF4-FFF2-40B4-BE49-F238E27FC236}">
                <a16:creationId xmlns:a16="http://schemas.microsoft.com/office/drawing/2014/main" id="{5D0A64EB-069A-304F-A443-1AAA26064764}"/>
              </a:ext>
            </a:extLst>
          </p:cNvPr>
          <p:cNvSpPr txBox="1"/>
          <p:nvPr/>
        </p:nvSpPr>
        <p:spPr>
          <a:xfrm>
            <a:off x="4418568" y="2550213"/>
            <a:ext cx="3201432" cy="1184940"/>
          </a:xfrm>
          <a:prstGeom prst="rect">
            <a:avLst/>
          </a:prstGeom>
          <a:noFill/>
        </p:spPr>
        <p:txBody>
          <a:bodyPr wrap="square" lIns="0" tIns="0" rIns="0" bIns="0" rtlCol="0">
            <a:spAutoFit/>
          </a:bodyPr>
          <a:lstStyle/>
          <a:p>
            <a:pPr marL="171450" indent="-171450">
              <a:buClr>
                <a:srgbClr val="FF9500"/>
              </a:buClr>
              <a:buFont typeface="Arial" panose="020B0604020202020204" pitchFamily="34" charset="0"/>
              <a:buChar char="•"/>
            </a:pPr>
            <a:r>
              <a:rPr lang="en-US" sz="1100" dirty="0">
                <a:solidFill>
                  <a:schemeClr val="tx1">
                    <a:lumMod val="75000"/>
                    <a:lumOff val="25000"/>
                  </a:schemeClr>
                </a:solidFill>
                <a:latin typeface="Montserrat Light" pitchFamily="2" charset="77"/>
                <a:cs typeface="Poppins" pitchFamily="2" charset="77"/>
              </a:rPr>
              <a:t>Create customized forms (personal info, prior to reviews) dynamically within fully secure environment, using front-end or APIs</a:t>
            </a:r>
          </a:p>
          <a:p>
            <a:pPr marL="171450" indent="-171450">
              <a:buClr>
                <a:srgbClr val="FF9500"/>
              </a:buClr>
              <a:buFont typeface="Arial" panose="020B0604020202020204" pitchFamily="34" charset="0"/>
              <a:buChar char="•"/>
            </a:pPr>
            <a:r>
              <a:rPr lang="en-US" sz="1100" dirty="0">
                <a:solidFill>
                  <a:schemeClr val="tx1">
                    <a:lumMod val="75000"/>
                    <a:lumOff val="25000"/>
                  </a:schemeClr>
                </a:solidFill>
                <a:latin typeface="Montserrat Light" pitchFamily="2" charset="77"/>
                <a:cs typeface="Poppins" pitchFamily="2" charset="77"/>
              </a:rPr>
              <a:t>Deliver to 1 or 1,000+ clients instantly</a:t>
            </a:r>
          </a:p>
          <a:p>
            <a:pPr marL="171450" indent="-171450">
              <a:buClr>
                <a:srgbClr val="FF9500"/>
              </a:buClr>
              <a:buFont typeface="Arial" panose="020B0604020202020204" pitchFamily="34" charset="0"/>
              <a:buChar char="•"/>
            </a:pPr>
            <a:r>
              <a:rPr lang="en-US" sz="1100" dirty="0">
                <a:solidFill>
                  <a:schemeClr val="tx1">
                    <a:lumMod val="75000"/>
                    <a:lumOff val="25000"/>
                  </a:schemeClr>
                </a:solidFill>
                <a:latin typeface="Montserrat Light" pitchFamily="2" charset="77"/>
                <a:cs typeface="Poppins" pitchFamily="2" charset="77"/>
              </a:rPr>
              <a:t>Monitor completion progress, with auto-completion reminders (reminders coming soon)</a:t>
            </a:r>
          </a:p>
        </p:txBody>
      </p:sp>
      <p:sp>
        <p:nvSpPr>
          <p:cNvPr id="25" name="TextBox 24">
            <a:extLst>
              <a:ext uri="{FF2B5EF4-FFF2-40B4-BE49-F238E27FC236}">
                <a16:creationId xmlns:a16="http://schemas.microsoft.com/office/drawing/2014/main" id="{0BD01D51-DDAC-C945-8B71-2F122470B63D}"/>
              </a:ext>
            </a:extLst>
          </p:cNvPr>
          <p:cNvSpPr txBox="1"/>
          <p:nvPr/>
        </p:nvSpPr>
        <p:spPr>
          <a:xfrm>
            <a:off x="931030" y="4937832"/>
            <a:ext cx="3078000" cy="507831"/>
          </a:xfrm>
          <a:prstGeom prst="rect">
            <a:avLst/>
          </a:prstGeom>
          <a:noFill/>
        </p:spPr>
        <p:txBody>
          <a:bodyPr wrap="square" lIns="0" tIns="0" rIns="0" bIns="0" rtlCol="0">
            <a:spAutoFit/>
          </a:bodyPr>
          <a:lstStyle/>
          <a:p>
            <a:pPr marL="171450" indent="-171450">
              <a:buClr>
                <a:srgbClr val="FF9500"/>
              </a:buClr>
              <a:buFont typeface="Arial" panose="020B0604020202020204" pitchFamily="34" charset="0"/>
              <a:buChar char="•"/>
            </a:pPr>
            <a:r>
              <a:rPr lang="en-US" sz="1100">
                <a:solidFill>
                  <a:schemeClr val="tx1">
                    <a:lumMod val="75000"/>
                    <a:lumOff val="25000"/>
                  </a:schemeClr>
                </a:solidFill>
                <a:latin typeface="Montserrat Light" pitchFamily="2" charset="77"/>
                <a:cs typeface="Poppins" pitchFamily="2" charset="77"/>
              </a:rPr>
              <a:t>Built-in digital signature offers more secure signature collection given unique user authentication</a:t>
            </a:r>
          </a:p>
        </p:txBody>
      </p:sp>
      <p:pic>
        <p:nvPicPr>
          <p:cNvPr id="26" name="Graphic 25">
            <a:extLst>
              <a:ext uri="{FF2B5EF4-FFF2-40B4-BE49-F238E27FC236}">
                <a16:creationId xmlns:a16="http://schemas.microsoft.com/office/drawing/2014/main" id="{16DB7462-388D-C243-BB55-B8D7AB1BDD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1030" y="1842328"/>
            <a:ext cx="440100" cy="586800"/>
          </a:xfrm>
          <a:prstGeom prst="rect">
            <a:avLst/>
          </a:prstGeom>
        </p:spPr>
      </p:pic>
      <p:pic>
        <p:nvPicPr>
          <p:cNvPr id="27" name="Graphic 26">
            <a:extLst>
              <a:ext uri="{FF2B5EF4-FFF2-40B4-BE49-F238E27FC236}">
                <a16:creationId xmlns:a16="http://schemas.microsoft.com/office/drawing/2014/main" id="{3FF514FD-6DD1-E54E-A7C9-2633E9568D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1030" y="4228502"/>
            <a:ext cx="660151" cy="586800"/>
          </a:xfrm>
          <a:prstGeom prst="rect">
            <a:avLst/>
          </a:prstGeom>
        </p:spPr>
      </p:pic>
      <p:sp>
        <p:nvSpPr>
          <p:cNvPr id="28" name="TextBox 27">
            <a:extLst>
              <a:ext uri="{FF2B5EF4-FFF2-40B4-BE49-F238E27FC236}">
                <a16:creationId xmlns:a16="http://schemas.microsoft.com/office/drawing/2014/main" id="{89BF7731-642B-FD4E-B1CD-266C7B56077B}"/>
              </a:ext>
            </a:extLst>
          </p:cNvPr>
          <p:cNvSpPr txBox="1"/>
          <p:nvPr/>
        </p:nvSpPr>
        <p:spPr>
          <a:xfrm>
            <a:off x="7908923" y="4937832"/>
            <a:ext cx="3078000" cy="846386"/>
          </a:xfrm>
          <a:prstGeom prst="rect">
            <a:avLst/>
          </a:prstGeom>
          <a:noFill/>
        </p:spPr>
        <p:txBody>
          <a:bodyPr wrap="square" lIns="0" tIns="0" rIns="0" bIns="0" rtlCol="0">
            <a:spAutoFit/>
          </a:bodyPr>
          <a:lstStyle/>
          <a:p>
            <a:pPr marL="171450" indent="-171450">
              <a:buClr>
                <a:srgbClr val="FF9500"/>
              </a:buClr>
              <a:buFont typeface="Arial" panose="020B0604020202020204" pitchFamily="34" charset="0"/>
              <a:buChar char="•"/>
            </a:pPr>
            <a:r>
              <a:rPr lang="en-US" sz="1100">
                <a:solidFill>
                  <a:schemeClr val="tx1">
                    <a:lumMod val="75000"/>
                    <a:lumOff val="25000"/>
                  </a:schemeClr>
                </a:solidFill>
                <a:latin typeface="Montserrat Light" pitchFamily="2" charset="77"/>
                <a:cs typeface="Poppins" pitchFamily="2" charset="77"/>
              </a:rPr>
              <a:t>Completely branded web experience at </a:t>
            </a:r>
            <a:r>
              <a:rPr lang="en-US" sz="1100" err="1">
                <a:solidFill>
                  <a:schemeClr val="tx1">
                    <a:lumMod val="75000"/>
                    <a:lumOff val="25000"/>
                  </a:schemeClr>
                </a:solidFill>
                <a:latin typeface="Montserrat Light" pitchFamily="2" charset="77"/>
                <a:cs typeface="Poppins" pitchFamily="2" charset="77"/>
              </a:rPr>
              <a:t>yourname.sidedrawer.com</a:t>
            </a:r>
            <a:r>
              <a:rPr lang="en-US" sz="1100">
                <a:solidFill>
                  <a:schemeClr val="tx1">
                    <a:lumMod val="75000"/>
                    <a:lumOff val="25000"/>
                  </a:schemeClr>
                </a:solidFill>
                <a:latin typeface="Montserrat Light" pitchFamily="2" charset="77"/>
                <a:cs typeface="Poppins" pitchFamily="2" charset="77"/>
              </a:rPr>
              <a:t>, and mobile apps with your logo</a:t>
            </a:r>
          </a:p>
          <a:p>
            <a:pPr marL="171450" indent="-171450">
              <a:buClr>
                <a:srgbClr val="FF9500"/>
              </a:buClr>
              <a:buFont typeface="Arial" panose="020B0604020202020204" pitchFamily="34" charset="0"/>
              <a:buChar char="•"/>
            </a:pPr>
            <a:r>
              <a:rPr lang="en-US" sz="1100">
                <a:solidFill>
                  <a:schemeClr val="tx1">
                    <a:lumMod val="75000"/>
                    <a:lumOff val="25000"/>
                  </a:schemeClr>
                </a:solidFill>
                <a:latin typeface="Montserrat Light" pitchFamily="2" charset="77"/>
                <a:cs typeface="Poppins" pitchFamily="2" charset="77"/>
              </a:rPr>
              <a:t>Excellent user experience designed with the user in mind</a:t>
            </a:r>
          </a:p>
        </p:txBody>
      </p:sp>
      <p:pic>
        <p:nvPicPr>
          <p:cNvPr id="29" name="Graphic 28">
            <a:extLst>
              <a:ext uri="{FF2B5EF4-FFF2-40B4-BE49-F238E27FC236}">
                <a16:creationId xmlns:a16="http://schemas.microsoft.com/office/drawing/2014/main" id="{87D17566-8940-F044-A969-EB42A4C7FA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8923" y="1842328"/>
            <a:ext cx="439963" cy="586617"/>
          </a:xfrm>
          <a:prstGeom prst="rect">
            <a:avLst/>
          </a:prstGeom>
        </p:spPr>
      </p:pic>
      <p:sp>
        <p:nvSpPr>
          <p:cNvPr id="30" name="TextBox 29">
            <a:extLst>
              <a:ext uri="{FF2B5EF4-FFF2-40B4-BE49-F238E27FC236}">
                <a16:creationId xmlns:a16="http://schemas.microsoft.com/office/drawing/2014/main" id="{A2930027-DA72-6046-BADD-123878EBC6F0}"/>
              </a:ext>
            </a:extLst>
          </p:cNvPr>
          <p:cNvSpPr txBox="1"/>
          <p:nvPr/>
        </p:nvSpPr>
        <p:spPr>
          <a:xfrm>
            <a:off x="7908923" y="2550213"/>
            <a:ext cx="3078000" cy="1184940"/>
          </a:xfrm>
          <a:prstGeom prst="rect">
            <a:avLst/>
          </a:prstGeom>
          <a:noFill/>
        </p:spPr>
        <p:txBody>
          <a:bodyPr wrap="square" lIns="0" tIns="0" rIns="0" bIns="0" rtlCol="0">
            <a:spAutoFit/>
          </a:bodyPr>
          <a:lstStyle/>
          <a:p>
            <a:pPr marL="171450" indent="-171450">
              <a:buClr>
                <a:srgbClr val="FF9500"/>
              </a:buClr>
              <a:buFont typeface="Arial" panose="020B0604020202020204" pitchFamily="34" charset="0"/>
              <a:buChar char="•"/>
            </a:pPr>
            <a:r>
              <a:rPr lang="en-US" sz="1100">
                <a:solidFill>
                  <a:schemeClr val="tx1">
                    <a:lumMod val="75000"/>
                    <a:lumOff val="25000"/>
                  </a:schemeClr>
                </a:solidFill>
                <a:latin typeface="Montserrat Light" pitchFamily="2" charset="77"/>
                <a:cs typeface="Poppins" pitchFamily="2" charset="77"/>
              </a:rPr>
              <a:t>Create document requests (onboarding, KYC, new product sales, identity, transfer requests) Deliver to 1 or 1,000+ clients instantly</a:t>
            </a:r>
          </a:p>
          <a:p>
            <a:pPr marL="171450" indent="-171450">
              <a:buClr>
                <a:srgbClr val="FF9500"/>
              </a:buClr>
              <a:buFont typeface="Arial" panose="020B0604020202020204" pitchFamily="34" charset="0"/>
              <a:buChar char="•"/>
            </a:pPr>
            <a:r>
              <a:rPr lang="en-US" sz="1100">
                <a:solidFill>
                  <a:schemeClr val="tx1">
                    <a:lumMod val="75000"/>
                    <a:lumOff val="25000"/>
                  </a:schemeClr>
                </a:solidFill>
                <a:latin typeface="Montserrat Light" pitchFamily="2" charset="77"/>
                <a:cs typeface="Poppins" pitchFamily="2" charset="77"/>
              </a:rPr>
              <a:t>Monitor progress, with completion reminders to expedite collection by days or weeks</a:t>
            </a:r>
          </a:p>
        </p:txBody>
      </p:sp>
      <p:sp>
        <p:nvSpPr>
          <p:cNvPr id="31" name="TextBox 30">
            <a:extLst>
              <a:ext uri="{FF2B5EF4-FFF2-40B4-BE49-F238E27FC236}">
                <a16:creationId xmlns:a16="http://schemas.microsoft.com/office/drawing/2014/main" id="{B033D2DA-B433-8448-B0C5-3BBA5009F41D}"/>
              </a:ext>
            </a:extLst>
          </p:cNvPr>
          <p:cNvSpPr txBox="1"/>
          <p:nvPr/>
        </p:nvSpPr>
        <p:spPr>
          <a:xfrm>
            <a:off x="1779313" y="1842328"/>
            <a:ext cx="2228988" cy="307777"/>
          </a:xfrm>
          <a:prstGeom prst="rect">
            <a:avLst/>
          </a:prstGeom>
          <a:noFill/>
        </p:spPr>
        <p:txBody>
          <a:bodyPr wrap="square" rtlCol="0">
            <a:spAutoFit/>
          </a:bodyPr>
          <a:lstStyle/>
          <a:p>
            <a:pPr>
              <a:spcBef>
                <a:spcPts val="0"/>
              </a:spcBef>
            </a:pPr>
            <a:r>
              <a:rPr lang="en-US" sz="1400" b="1">
                <a:solidFill>
                  <a:schemeClr val="tx1">
                    <a:lumMod val="75000"/>
                    <a:lumOff val="25000"/>
                  </a:schemeClr>
                </a:solidFill>
                <a:latin typeface="Montserrat Light" pitchFamily="2" charset="77"/>
                <a:cs typeface="Poppins" pitchFamily="2" charset="77"/>
              </a:rPr>
              <a:t>Secure Fillable PDFs</a:t>
            </a:r>
          </a:p>
        </p:txBody>
      </p:sp>
      <p:sp>
        <p:nvSpPr>
          <p:cNvPr id="32" name="TextBox 31">
            <a:extLst>
              <a:ext uri="{FF2B5EF4-FFF2-40B4-BE49-F238E27FC236}">
                <a16:creationId xmlns:a16="http://schemas.microsoft.com/office/drawing/2014/main" id="{3A412B86-BE25-E04A-AB57-19F341348206}"/>
              </a:ext>
            </a:extLst>
          </p:cNvPr>
          <p:cNvSpPr txBox="1"/>
          <p:nvPr/>
        </p:nvSpPr>
        <p:spPr>
          <a:xfrm>
            <a:off x="5143474" y="1842328"/>
            <a:ext cx="2228988" cy="307777"/>
          </a:xfrm>
          <a:prstGeom prst="rect">
            <a:avLst/>
          </a:prstGeom>
          <a:noFill/>
        </p:spPr>
        <p:txBody>
          <a:bodyPr wrap="square" rtlCol="0">
            <a:spAutoFit/>
          </a:bodyPr>
          <a:lstStyle/>
          <a:p>
            <a:pPr>
              <a:spcBef>
                <a:spcPts val="0"/>
              </a:spcBef>
            </a:pPr>
            <a:r>
              <a:rPr lang="en-US" sz="1400" b="1">
                <a:solidFill>
                  <a:schemeClr val="tx1">
                    <a:lumMod val="75000"/>
                    <a:lumOff val="25000"/>
                  </a:schemeClr>
                </a:solidFill>
                <a:latin typeface="Montserrat Light" pitchFamily="2" charset="77"/>
                <a:cs typeface="Poppins" pitchFamily="2" charset="77"/>
              </a:rPr>
              <a:t>Secure Digital Forms</a:t>
            </a:r>
          </a:p>
        </p:txBody>
      </p:sp>
      <p:sp>
        <p:nvSpPr>
          <p:cNvPr id="33" name="TextBox 32">
            <a:extLst>
              <a:ext uri="{FF2B5EF4-FFF2-40B4-BE49-F238E27FC236}">
                <a16:creationId xmlns:a16="http://schemas.microsoft.com/office/drawing/2014/main" id="{8D1FD60A-16D3-884C-B6D6-1F9BA33FA55A}"/>
              </a:ext>
            </a:extLst>
          </p:cNvPr>
          <p:cNvSpPr txBox="1"/>
          <p:nvPr/>
        </p:nvSpPr>
        <p:spPr>
          <a:xfrm>
            <a:off x="1779313" y="4249678"/>
            <a:ext cx="2228988" cy="523220"/>
          </a:xfrm>
          <a:prstGeom prst="rect">
            <a:avLst/>
          </a:prstGeom>
          <a:noFill/>
        </p:spPr>
        <p:txBody>
          <a:bodyPr wrap="square" rtlCol="0">
            <a:spAutoFit/>
          </a:bodyPr>
          <a:lstStyle/>
          <a:p>
            <a:pPr>
              <a:spcBef>
                <a:spcPts val="0"/>
              </a:spcBef>
            </a:pPr>
            <a:r>
              <a:rPr lang="en-US" sz="1400" b="1">
                <a:solidFill>
                  <a:schemeClr val="tx1">
                    <a:lumMod val="75000"/>
                    <a:lumOff val="25000"/>
                  </a:schemeClr>
                </a:solidFill>
                <a:latin typeface="Montserrat Light" pitchFamily="2" charset="77"/>
                <a:cs typeface="Poppins" pitchFamily="2" charset="77"/>
              </a:rPr>
              <a:t>Secure Digital Signature</a:t>
            </a:r>
          </a:p>
        </p:txBody>
      </p:sp>
      <p:sp>
        <p:nvSpPr>
          <p:cNvPr id="34" name="TextBox 33">
            <a:extLst>
              <a:ext uri="{FF2B5EF4-FFF2-40B4-BE49-F238E27FC236}">
                <a16:creationId xmlns:a16="http://schemas.microsoft.com/office/drawing/2014/main" id="{9D82D52B-71CB-FC44-8C9F-6DC1383F6E2D}"/>
              </a:ext>
            </a:extLst>
          </p:cNvPr>
          <p:cNvSpPr txBox="1"/>
          <p:nvPr/>
        </p:nvSpPr>
        <p:spPr>
          <a:xfrm>
            <a:off x="8526110" y="1845511"/>
            <a:ext cx="2472045" cy="523220"/>
          </a:xfrm>
          <a:prstGeom prst="rect">
            <a:avLst/>
          </a:prstGeom>
          <a:noFill/>
        </p:spPr>
        <p:txBody>
          <a:bodyPr wrap="square" rtlCol="0">
            <a:spAutoFit/>
          </a:bodyPr>
          <a:lstStyle/>
          <a:p>
            <a:pPr>
              <a:spcBef>
                <a:spcPts val="0"/>
              </a:spcBef>
            </a:pPr>
            <a:r>
              <a:rPr lang="en-US" sz="1400" b="1">
                <a:solidFill>
                  <a:schemeClr val="tx1">
                    <a:lumMod val="75000"/>
                    <a:lumOff val="25000"/>
                  </a:schemeClr>
                </a:solidFill>
                <a:latin typeface="Montserrat Light" pitchFamily="2" charset="77"/>
                <a:cs typeface="Poppins" pitchFamily="2" charset="77"/>
              </a:rPr>
              <a:t>Organized Document Collection</a:t>
            </a:r>
          </a:p>
        </p:txBody>
      </p:sp>
      <p:pic>
        <p:nvPicPr>
          <p:cNvPr id="35" name="Graphic 34">
            <a:extLst>
              <a:ext uri="{FF2B5EF4-FFF2-40B4-BE49-F238E27FC236}">
                <a16:creationId xmlns:a16="http://schemas.microsoft.com/office/drawing/2014/main" id="{4C5B91CF-A3EE-574E-9C01-DE416DBAF9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08923" y="4228502"/>
            <a:ext cx="367200" cy="587520"/>
          </a:xfrm>
          <a:prstGeom prst="rect">
            <a:avLst/>
          </a:prstGeom>
        </p:spPr>
      </p:pic>
      <p:pic>
        <p:nvPicPr>
          <p:cNvPr id="36" name="Graphic 35">
            <a:extLst>
              <a:ext uri="{FF2B5EF4-FFF2-40B4-BE49-F238E27FC236}">
                <a16:creationId xmlns:a16="http://schemas.microsoft.com/office/drawing/2014/main" id="{F7BE198E-E440-134A-ACFC-E990200ABC0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03623" y="4228502"/>
            <a:ext cx="684000" cy="587891"/>
          </a:xfrm>
          <a:prstGeom prst="rect">
            <a:avLst/>
          </a:prstGeom>
        </p:spPr>
      </p:pic>
      <p:sp>
        <p:nvSpPr>
          <p:cNvPr id="37" name="TextBox 36">
            <a:extLst>
              <a:ext uri="{FF2B5EF4-FFF2-40B4-BE49-F238E27FC236}">
                <a16:creationId xmlns:a16="http://schemas.microsoft.com/office/drawing/2014/main" id="{C2C876CE-1013-1B4A-AA6B-1560247E80B7}"/>
              </a:ext>
            </a:extLst>
          </p:cNvPr>
          <p:cNvSpPr txBox="1"/>
          <p:nvPr/>
        </p:nvSpPr>
        <p:spPr>
          <a:xfrm>
            <a:off x="9342314" y="4252861"/>
            <a:ext cx="1632692" cy="523220"/>
          </a:xfrm>
          <a:prstGeom prst="rect">
            <a:avLst/>
          </a:prstGeom>
          <a:noFill/>
        </p:spPr>
        <p:txBody>
          <a:bodyPr wrap="square" rtlCol="0">
            <a:spAutoFit/>
          </a:bodyPr>
          <a:lstStyle/>
          <a:p>
            <a:pPr>
              <a:spcBef>
                <a:spcPts val="0"/>
              </a:spcBef>
            </a:pPr>
            <a:r>
              <a:rPr lang="en-US" sz="1400" b="1">
                <a:solidFill>
                  <a:schemeClr val="tx1">
                    <a:lumMod val="75000"/>
                    <a:lumOff val="25000"/>
                  </a:schemeClr>
                </a:solidFill>
                <a:latin typeface="Montserrat Light" pitchFamily="2" charset="77"/>
                <a:cs typeface="Poppins" pitchFamily="2" charset="77"/>
              </a:rPr>
              <a:t>Web, iOS and Android apps</a:t>
            </a:r>
          </a:p>
        </p:txBody>
      </p:sp>
      <p:sp>
        <p:nvSpPr>
          <p:cNvPr id="38" name="TextBox 37">
            <a:extLst>
              <a:ext uri="{FF2B5EF4-FFF2-40B4-BE49-F238E27FC236}">
                <a16:creationId xmlns:a16="http://schemas.microsoft.com/office/drawing/2014/main" id="{0E122F7A-83C4-2D43-8192-47D0E3924194}"/>
              </a:ext>
            </a:extLst>
          </p:cNvPr>
          <p:cNvSpPr txBox="1"/>
          <p:nvPr/>
        </p:nvSpPr>
        <p:spPr>
          <a:xfrm>
            <a:off x="4418568" y="4937832"/>
            <a:ext cx="3078000" cy="846386"/>
          </a:xfrm>
          <a:prstGeom prst="rect">
            <a:avLst/>
          </a:prstGeom>
          <a:noFill/>
        </p:spPr>
        <p:txBody>
          <a:bodyPr wrap="square" lIns="0" tIns="0" rIns="0" bIns="0" rtlCol="0">
            <a:spAutoFit/>
          </a:bodyPr>
          <a:lstStyle/>
          <a:p>
            <a:pPr marL="171450" indent="-171450">
              <a:buClr>
                <a:srgbClr val="FF9500"/>
              </a:buClr>
              <a:buFont typeface="Arial" panose="020B0604020202020204" pitchFamily="34" charset="0"/>
              <a:buChar char="•"/>
            </a:pPr>
            <a:r>
              <a:rPr lang="en-US" sz="1100">
                <a:solidFill>
                  <a:schemeClr val="tx1">
                    <a:lumMod val="75000"/>
                    <a:lumOff val="25000"/>
                  </a:schemeClr>
                </a:solidFill>
                <a:latin typeface="Montserrat Light" pitchFamily="2" charset="77"/>
                <a:cs typeface="Poppins" pitchFamily="2" charset="77"/>
              </a:rPr>
              <a:t>Deliver 1 or more generic document to multiple </a:t>
            </a:r>
            <a:r>
              <a:rPr lang="en-US" sz="1100" err="1">
                <a:solidFill>
                  <a:schemeClr val="tx1">
                    <a:lumMod val="75000"/>
                    <a:lumOff val="25000"/>
                  </a:schemeClr>
                </a:solidFill>
                <a:latin typeface="Montserrat Light" pitchFamily="2" charset="77"/>
                <a:cs typeface="Poppins" pitchFamily="2" charset="77"/>
              </a:rPr>
              <a:t>SideDrawers</a:t>
            </a:r>
            <a:r>
              <a:rPr lang="en-US" sz="1100">
                <a:solidFill>
                  <a:schemeClr val="tx1">
                    <a:lumMod val="75000"/>
                    <a:lumOff val="25000"/>
                  </a:schemeClr>
                </a:solidFill>
                <a:latin typeface="Montserrat Light" pitchFamily="2" charset="77"/>
                <a:cs typeface="Poppins" pitchFamily="2" charset="77"/>
              </a:rPr>
              <a:t> (</a:t>
            </a:r>
            <a:r>
              <a:rPr lang="en-US" sz="1100" err="1">
                <a:solidFill>
                  <a:schemeClr val="tx1">
                    <a:lumMod val="75000"/>
                    <a:lumOff val="25000"/>
                  </a:schemeClr>
                </a:solidFill>
                <a:latin typeface="Montserrat Light" pitchFamily="2" charset="77"/>
                <a:cs typeface="Poppins" pitchFamily="2" charset="77"/>
              </a:rPr>
              <a:t>eg</a:t>
            </a:r>
            <a:r>
              <a:rPr lang="en-US" sz="1100">
                <a:solidFill>
                  <a:schemeClr val="tx1">
                    <a:lumMod val="75000"/>
                    <a:lumOff val="25000"/>
                  </a:schemeClr>
                </a:solidFill>
                <a:latin typeface="Montserrat Light" pitchFamily="2" charset="77"/>
                <a:cs typeface="Poppins" pitchFamily="2" charset="77"/>
              </a:rPr>
              <a:t> Newsletters)</a:t>
            </a:r>
          </a:p>
          <a:p>
            <a:pPr marL="171450" indent="-171450">
              <a:buClr>
                <a:srgbClr val="FF9500"/>
              </a:buClr>
              <a:buFont typeface="Arial" panose="020B0604020202020204" pitchFamily="34" charset="0"/>
              <a:buChar char="•"/>
            </a:pPr>
            <a:r>
              <a:rPr lang="en-US" sz="1100">
                <a:solidFill>
                  <a:schemeClr val="tx1">
                    <a:lumMod val="75000"/>
                    <a:lumOff val="25000"/>
                  </a:schemeClr>
                </a:solidFill>
                <a:latin typeface="Montserrat Light" pitchFamily="2" charset="77"/>
                <a:cs typeface="Poppins" pitchFamily="2" charset="77"/>
              </a:rPr>
              <a:t>Deliver client statements from multiple sources to individual client </a:t>
            </a:r>
            <a:r>
              <a:rPr lang="en-US" sz="1100" err="1">
                <a:solidFill>
                  <a:schemeClr val="tx1">
                    <a:lumMod val="75000"/>
                    <a:lumOff val="25000"/>
                  </a:schemeClr>
                </a:solidFill>
                <a:latin typeface="Montserrat Light" pitchFamily="2" charset="77"/>
                <a:cs typeface="Poppins" pitchFamily="2" charset="77"/>
              </a:rPr>
              <a:t>SideDrawers</a:t>
            </a:r>
            <a:r>
              <a:rPr lang="en-US" sz="1100">
                <a:solidFill>
                  <a:schemeClr val="tx1">
                    <a:lumMod val="75000"/>
                    <a:lumOff val="25000"/>
                  </a:schemeClr>
                </a:solidFill>
                <a:latin typeface="Montserrat Light" pitchFamily="2" charset="77"/>
                <a:cs typeface="Poppins" pitchFamily="2" charset="77"/>
              </a:rPr>
              <a:t> (</a:t>
            </a:r>
            <a:r>
              <a:rPr lang="en-US" sz="1100" err="1">
                <a:solidFill>
                  <a:schemeClr val="tx1">
                    <a:lumMod val="75000"/>
                    <a:lumOff val="25000"/>
                  </a:schemeClr>
                </a:solidFill>
                <a:latin typeface="Montserrat Light" pitchFamily="2" charset="77"/>
                <a:cs typeface="Poppins" pitchFamily="2" charset="77"/>
              </a:rPr>
              <a:t>eg</a:t>
            </a:r>
            <a:r>
              <a:rPr lang="en-US" sz="1100">
                <a:solidFill>
                  <a:schemeClr val="tx1">
                    <a:lumMod val="75000"/>
                    <a:lumOff val="25000"/>
                  </a:schemeClr>
                </a:solidFill>
                <a:latin typeface="Montserrat Light" pitchFamily="2" charset="77"/>
                <a:cs typeface="Poppins" pitchFamily="2" charset="77"/>
              </a:rPr>
              <a:t> account statements)</a:t>
            </a:r>
          </a:p>
        </p:txBody>
      </p:sp>
      <p:sp>
        <p:nvSpPr>
          <p:cNvPr id="39" name="TextBox 38">
            <a:extLst>
              <a:ext uri="{FF2B5EF4-FFF2-40B4-BE49-F238E27FC236}">
                <a16:creationId xmlns:a16="http://schemas.microsoft.com/office/drawing/2014/main" id="{CC647651-20A5-CB42-9A96-70D4E8AEDA11}"/>
              </a:ext>
            </a:extLst>
          </p:cNvPr>
          <p:cNvSpPr txBox="1"/>
          <p:nvPr/>
        </p:nvSpPr>
        <p:spPr>
          <a:xfrm>
            <a:off x="5143474" y="4217837"/>
            <a:ext cx="2228988" cy="523220"/>
          </a:xfrm>
          <a:prstGeom prst="rect">
            <a:avLst/>
          </a:prstGeom>
          <a:noFill/>
        </p:spPr>
        <p:txBody>
          <a:bodyPr wrap="square" rtlCol="0">
            <a:spAutoFit/>
          </a:bodyPr>
          <a:lstStyle/>
          <a:p>
            <a:pPr>
              <a:spcBef>
                <a:spcPts val="0"/>
              </a:spcBef>
            </a:pPr>
            <a:r>
              <a:rPr lang="en-US" sz="1400" b="1">
                <a:solidFill>
                  <a:schemeClr val="tx1">
                    <a:lumMod val="75000"/>
                    <a:lumOff val="25000"/>
                  </a:schemeClr>
                </a:solidFill>
                <a:latin typeface="Montserrat Light" pitchFamily="2" charset="77"/>
                <a:cs typeface="Poppins" pitchFamily="2" charset="77"/>
              </a:rPr>
              <a:t>Blast Document Delivery &amp; ETL</a:t>
            </a:r>
          </a:p>
        </p:txBody>
      </p:sp>
      <p:pic>
        <p:nvPicPr>
          <p:cNvPr id="40" name="Graphic 39">
            <a:extLst>
              <a:ext uri="{FF2B5EF4-FFF2-40B4-BE49-F238E27FC236}">
                <a16:creationId xmlns:a16="http://schemas.microsoft.com/office/drawing/2014/main" id="{B8211B7A-CE30-294D-B2F6-6E68EC95B5D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18568" y="4228502"/>
            <a:ext cx="660150" cy="586800"/>
          </a:xfrm>
          <a:prstGeom prst="rect">
            <a:avLst/>
          </a:prstGeom>
        </p:spPr>
      </p:pic>
    </p:spTree>
    <p:extLst>
      <p:ext uri="{BB962C8B-B14F-4D97-AF65-F5344CB8AC3E}">
        <p14:creationId xmlns:p14="http://schemas.microsoft.com/office/powerpoint/2010/main" val="1323104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0FB10-A5B5-864B-8CB9-3A89F54A6E27}"/>
              </a:ext>
            </a:extLst>
          </p:cNvPr>
          <p:cNvSpPr>
            <a:spLocks noGrp="1"/>
          </p:cNvSpPr>
          <p:nvPr>
            <p:ph type="title"/>
          </p:nvPr>
        </p:nvSpPr>
        <p:spPr>
          <a:xfrm>
            <a:off x="838200" y="396000"/>
            <a:ext cx="10683239" cy="748245"/>
          </a:xfrm>
        </p:spPr>
        <p:txBody>
          <a:bodyPr/>
          <a:lstStyle/>
          <a:p>
            <a:r>
              <a:rPr lang="en-CA"/>
              <a:t>Industry partners and recognition</a:t>
            </a:r>
          </a:p>
        </p:txBody>
      </p:sp>
      <p:sp>
        <p:nvSpPr>
          <p:cNvPr id="2" name="TextBox 1">
            <a:extLst>
              <a:ext uri="{FF2B5EF4-FFF2-40B4-BE49-F238E27FC236}">
                <a16:creationId xmlns:a16="http://schemas.microsoft.com/office/drawing/2014/main" id="{87A0268A-6BCD-4E41-864B-169E39053588}"/>
              </a:ext>
            </a:extLst>
          </p:cNvPr>
          <p:cNvSpPr txBox="1"/>
          <p:nvPr/>
        </p:nvSpPr>
        <p:spPr>
          <a:xfrm>
            <a:off x="1220231" y="1911514"/>
            <a:ext cx="1011836" cy="367259"/>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21E12EFE-AE8D-2441-A8B7-D62B5BEAED4C}"/>
              </a:ext>
            </a:extLst>
          </p:cNvPr>
          <p:cNvSpPr txBox="1"/>
          <p:nvPr/>
        </p:nvSpPr>
        <p:spPr>
          <a:xfrm>
            <a:off x="2734771" y="3109732"/>
            <a:ext cx="1011836" cy="367259"/>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D6F7A332-8422-6046-9A12-7730D3EE6AF5}"/>
              </a:ext>
            </a:extLst>
          </p:cNvPr>
          <p:cNvSpPr txBox="1"/>
          <p:nvPr/>
        </p:nvSpPr>
        <p:spPr>
          <a:xfrm>
            <a:off x="5990730" y="3059362"/>
            <a:ext cx="944381" cy="367259"/>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42643579-791E-684A-A937-567063B15B6E}"/>
              </a:ext>
            </a:extLst>
          </p:cNvPr>
          <p:cNvSpPr txBox="1"/>
          <p:nvPr/>
        </p:nvSpPr>
        <p:spPr>
          <a:xfrm>
            <a:off x="5375346" y="4797268"/>
            <a:ext cx="804473" cy="367259"/>
          </a:xfrm>
          <a:prstGeom prst="rect">
            <a:avLst/>
          </a:prstGeom>
          <a:noFill/>
        </p:spPr>
        <p:txBody>
          <a:bodyPr wrap="square" rtlCol="0">
            <a:spAutoFit/>
          </a:bodyPr>
          <a:lstStyle/>
          <a:p>
            <a:endParaRPr lang="en-US"/>
          </a:p>
        </p:txBody>
      </p:sp>
      <p:sp>
        <p:nvSpPr>
          <p:cNvPr id="10" name="Rectangle 9">
            <a:extLst>
              <a:ext uri="{FF2B5EF4-FFF2-40B4-BE49-F238E27FC236}">
                <a16:creationId xmlns:a16="http://schemas.microsoft.com/office/drawing/2014/main" id="{0D3B7D18-BE93-0245-9107-CA8B783A7964}"/>
              </a:ext>
            </a:extLst>
          </p:cNvPr>
          <p:cNvSpPr/>
          <p:nvPr/>
        </p:nvSpPr>
        <p:spPr>
          <a:xfrm>
            <a:off x="969169" y="2422495"/>
            <a:ext cx="2982970" cy="812530"/>
          </a:xfrm>
          <a:prstGeom prst="rect">
            <a:avLst/>
          </a:prstGeom>
        </p:spPr>
        <p:txBody>
          <a:bodyPr wrap="square">
            <a:spAutoFit/>
          </a:bodyPr>
          <a:lstStyle/>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1300" kern="0">
                <a:solidFill>
                  <a:schemeClr val="tx1">
                    <a:lumMod val="75000"/>
                    <a:lumOff val="25000"/>
                  </a:schemeClr>
                </a:solidFill>
                <a:latin typeface="Montserrat Light"/>
              </a:rPr>
              <a:t>SideDrawer recommended as document collaboration solution on </a:t>
            </a:r>
            <a:r>
              <a:rPr lang="en-US" sz="1300" kern="0" err="1">
                <a:solidFill>
                  <a:schemeClr val="tx1">
                    <a:lumMod val="75000"/>
                    <a:lumOff val="25000"/>
                  </a:schemeClr>
                </a:solidFill>
                <a:latin typeface="Montserrat Light"/>
              </a:rPr>
              <a:t>DigiCat</a:t>
            </a:r>
            <a:r>
              <a:rPr lang="en-US" sz="1300" kern="0">
                <a:solidFill>
                  <a:schemeClr val="tx1">
                    <a:lumMod val="75000"/>
                    <a:lumOff val="25000"/>
                  </a:schemeClr>
                </a:solidFill>
                <a:latin typeface="Montserrat Light"/>
              </a:rPr>
              <a:t> 2.0 technology catalog</a:t>
            </a:r>
          </a:p>
        </p:txBody>
      </p:sp>
      <p:pic>
        <p:nvPicPr>
          <p:cNvPr id="13" name="Picture 12" descr="Icon&#10;&#10;Description automatically generated">
            <a:extLst>
              <a:ext uri="{FF2B5EF4-FFF2-40B4-BE49-F238E27FC236}">
                <a16:creationId xmlns:a16="http://schemas.microsoft.com/office/drawing/2014/main" id="{003306F8-F113-7948-AC5D-08C115FD89F6}"/>
              </a:ext>
            </a:extLst>
          </p:cNvPr>
          <p:cNvPicPr>
            <a:picLocks noChangeAspect="1"/>
          </p:cNvPicPr>
          <p:nvPr/>
        </p:nvPicPr>
        <p:blipFill>
          <a:blip r:embed="rId3"/>
          <a:stretch>
            <a:fillRect/>
          </a:stretch>
        </p:blipFill>
        <p:spPr>
          <a:xfrm>
            <a:off x="1112622" y="1724240"/>
            <a:ext cx="1965380" cy="555783"/>
          </a:xfrm>
          <a:prstGeom prst="rect">
            <a:avLst/>
          </a:prstGeom>
        </p:spPr>
      </p:pic>
      <p:pic>
        <p:nvPicPr>
          <p:cNvPr id="3074" name="Picture 2" descr="Introducing Advocis members to the new…">
            <a:extLst>
              <a:ext uri="{FF2B5EF4-FFF2-40B4-BE49-F238E27FC236}">
                <a16:creationId xmlns:a16="http://schemas.microsoft.com/office/drawing/2014/main" id="{13E24346-B2BD-9F42-A846-85979C303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4324" y="1692866"/>
            <a:ext cx="1942043" cy="5854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92F690C-3853-9244-A478-6BA9AE5F3214}"/>
              </a:ext>
            </a:extLst>
          </p:cNvPr>
          <p:cNvSpPr/>
          <p:nvPr/>
        </p:nvSpPr>
        <p:spPr>
          <a:xfrm>
            <a:off x="4322255" y="2419146"/>
            <a:ext cx="3145346" cy="632481"/>
          </a:xfrm>
          <a:prstGeom prst="rect">
            <a:avLst/>
          </a:prstGeom>
        </p:spPr>
        <p:txBody>
          <a:bodyPr wrap="square">
            <a:spAutoFit/>
          </a:bodyPr>
          <a:lstStyle/>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1300" kern="0">
                <a:solidFill>
                  <a:schemeClr val="tx1">
                    <a:lumMod val="75000"/>
                    <a:lumOff val="25000"/>
                  </a:schemeClr>
                </a:solidFill>
                <a:latin typeface="Montserrat Light"/>
              </a:rPr>
              <a:t>SideDrawer is a strategic partner of CEAN the professional association representing CEAs</a:t>
            </a:r>
          </a:p>
        </p:txBody>
      </p:sp>
      <p:pic>
        <p:nvPicPr>
          <p:cNvPr id="16" name="Picture 15" descr="Text&#10;&#10;Description automatically generated with medium confidence">
            <a:extLst>
              <a:ext uri="{FF2B5EF4-FFF2-40B4-BE49-F238E27FC236}">
                <a16:creationId xmlns:a16="http://schemas.microsoft.com/office/drawing/2014/main" id="{2BD1F553-CCF8-3B43-B6F1-5708A6C779E3}"/>
              </a:ext>
            </a:extLst>
          </p:cNvPr>
          <p:cNvPicPr>
            <a:picLocks noChangeAspect="1"/>
          </p:cNvPicPr>
          <p:nvPr/>
        </p:nvPicPr>
        <p:blipFill>
          <a:blip r:embed="rId5"/>
          <a:stretch>
            <a:fillRect/>
          </a:stretch>
        </p:blipFill>
        <p:spPr>
          <a:xfrm>
            <a:off x="8133908" y="1418774"/>
            <a:ext cx="1629557" cy="898814"/>
          </a:xfrm>
          <a:prstGeom prst="rect">
            <a:avLst/>
          </a:prstGeom>
        </p:spPr>
      </p:pic>
      <p:sp>
        <p:nvSpPr>
          <p:cNvPr id="20" name="Rectangle 19">
            <a:extLst>
              <a:ext uri="{FF2B5EF4-FFF2-40B4-BE49-F238E27FC236}">
                <a16:creationId xmlns:a16="http://schemas.microsoft.com/office/drawing/2014/main" id="{8DB5778C-436B-1E4E-A0CA-1AEFCBF0A3AF}"/>
              </a:ext>
            </a:extLst>
          </p:cNvPr>
          <p:cNvSpPr/>
          <p:nvPr/>
        </p:nvSpPr>
        <p:spPr>
          <a:xfrm>
            <a:off x="8034283" y="2422495"/>
            <a:ext cx="3303654" cy="966418"/>
          </a:xfrm>
          <a:prstGeom prst="rect">
            <a:avLst/>
          </a:prstGeom>
        </p:spPr>
        <p:txBody>
          <a:bodyPr wrap="square">
            <a:spAutoFit/>
          </a:bodyPr>
          <a:lstStyle/>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1300" kern="0">
                <a:solidFill>
                  <a:schemeClr val="tx1">
                    <a:lumMod val="75000"/>
                    <a:lumOff val="25000"/>
                  </a:schemeClr>
                </a:solidFill>
                <a:latin typeface="Montserrat Light"/>
              </a:rPr>
              <a:t>Member organization of 30+ benefits, wealth and insurance firms</a:t>
            </a:r>
          </a:p>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1300" kern="0">
                <a:solidFill>
                  <a:schemeClr val="tx1">
                    <a:lumMod val="75000"/>
                    <a:lumOff val="25000"/>
                  </a:schemeClr>
                </a:solidFill>
                <a:latin typeface="Montserrat Light"/>
              </a:rPr>
              <a:t>SideDrawer is a strategic partner</a:t>
            </a:r>
          </a:p>
        </p:txBody>
      </p:sp>
      <p:pic>
        <p:nvPicPr>
          <p:cNvPr id="4" name="Picture 3" descr="A picture containing text, sign&#10;&#10;Description automatically generated">
            <a:extLst>
              <a:ext uri="{FF2B5EF4-FFF2-40B4-BE49-F238E27FC236}">
                <a16:creationId xmlns:a16="http://schemas.microsoft.com/office/drawing/2014/main" id="{09055BCF-9A1E-0440-B717-48C1BEB3B774}"/>
              </a:ext>
            </a:extLst>
          </p:cNvPr>
          <p:cNvPicPr>
            <a:picLocks noChangeAspect="1"/>
          </p:cNvPicPr>
          <p:nvPr/>
        </p:nvPicPr>
        <p:blipFill>
          <a:blip r:embed="rId6"/>
          <a:stretch>
            <a:fillRect/>
          </a:stretch>
        </p:blipFill>
        <p:spPr>
          <a:xfrm>
            <a:off x="854063" y="3781567"/>
            <a:ext cx="2540960" cy="914015"/>
          </a:xfrm>
          <a:prstGeom prst="rect">
            <a:avLst/>
          </a:prstGeom>
        </p:spPr>
      </p:pic>
      <p:sp>
        <p:nvSpPr>
          <p:cNvPr id="18" name="Rectangle 17">
            <a:extLst>
              <a:ext uri="{FF2B5EF4-FFF2-40B4-BE49-F238E27FC236}">
                <a16:creationId xmlns:a16="http://schemas.microsoft.com/office/drawing/2014/main" id="{29E4C2EF-BD29-9F4B-B7AE-951CAC655E5F}"/>
              </a:ext>
            </a:extLst>
          </p:cNvPr>
          <p:cNvSpPr/>
          <p:nvPr/>
        </p:nvSpPr>
        <p:spPr>
          <a:xfrm>
            <a:off x="1033313" y="4702445"/>
            <a:ext cx="2397507" cy="812530"/>
          </a:xfrm>
          <a:prstGeom prst="rect">
            <a:avLst/>
          </a:prstGeom>
        </p:spPr>
        <p:txBody>
          <a:bodyPr wrap="square">
            <a:spAutoFit/>
          </a:bodyPr>
          <a:lstStyle/>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1300" kern="0">
                <a:solidFill>
                  <a:schemeClr val="tx1">
                    <a:lumMod val="75000"/>
                    <a:lumOff val="25000"/>
                  </a:schemeClr>
                </a:solidFill>
                <a:latin typeface="Montserrat Light"/>
              </a:rPr>
              <a:t>Member of Cybersecure Catalyst, Canada’s first national cybersecurity accelerator.</a:t>
            </a:r>
          </a:p>
        </p:txBody>
      </p:sp>
      <p:pic>
        <p:nvPicPr>
          <p:cNvPr id="3" name="Picture 2" descr="A red and white flag&#10;&#10;Description automatically generated with medium confidence">
            <a:extLst>
              <a:ext uri="{FF2B5EF4-FFF2-40B4-BE49-F238E27FC236}">
                <a16:creationId xmlns:a16="http://schemas.microsoft.com/office/drawing/2014/main" id="{1CF05565-9DDC-6AEC-F1B1-30960C599F04}"/>
              </a:ext>
            </a:extLst>
          </p:cNvPr>
          <p:cNvPicPr>
            <a:picLocks noChangeAspect="1"/>
          </p:cNvPicPr>
          <p:nvPr/>
        </p:nvPicPr>
        <p:blipFill>
          <a:blip r:embed="rId7"/>
          <a:stretch>
            <a:fillRect/>
          </a:stretch>
        </p:blipFill>
        <p:spPr>
          <a:xfrm>
            <a:off x="4417628" y="3998707"/>
            <a:ext cx="1762191" cy="537468"/>
          </a:xfrm>
          <a:prstGeom prst="rect">
            <a:avLst/>
          </a:prstGeom>
        </p:spPr>
      </p:pic>
      <p:sp>
        <p:nvSpPr>
          <p:cNvPr id="8" name="Rectangle 7">
            <a:extLst>
              <a:ext uri="{FF2B5EF4-FFF2-40B4-BE49-F238E27FC236}">
                <a16:creationId xmlns:a16="http://schemas.microsoft.com/office/drawing/2014/main" id="{D1705C9F-4375-45AE-485D-F5974648E29C}"/>
              </a:ext>
            </a:extLst>
          </p:cNvPr>
          <p:cNvSpPr/>
          <p:nvPr/>
        </p:nvSpPr>
        <p:spPr>
          <a:xfrm>
            <a:off x="4322255" y="4697594"/>
            <a:ext cx="3022600" cy="966418"/>
          </a:xfrm>
          <a:prstGeom prst="rect">
            <a:avLst/>
          </a:prstGeom>
        </p:spPr>
        <p:txBody>
          <a:bodyPr wrap="square">
            <a:spAutoFit/>
          </a:bodyPr>
          <a:lstStyle/>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1300" kern="0">
                <a:solidFill>
                  <a:schemeClr val="tx1">
                    <a:lumMod val="75000"/>
                    <a:lumOff val="25000"/>
                  </a:schemeClr>
                </a:solidFill>
                <a:latin typeface="Montserrat Light"/>
              </a:rPr>
              <a:t>NPC is a secure mobile computing software and hardware solution provider</a:t>
            </a:r>
          </a:p>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1300" kern="0">
                <a:solidFill>
                  <a:schemeClr val="tx1">
                    <a:lumMod val="75000"/>
                    <a:lumOff val="25000"/>
                  </a:schemeClr>
                </a:solidFill>
                <a:latin typeface="Montserrat Light"/>
              </a:rPr>
              <a:t>Cross-referral sales partner</a:t>
            </a:r>
          </a:p>
        </p:txBody>
      </p:sp>
      <p:sp>
        <p:nvSpPr>
          <p:cNvPr id="11" name="Rectangle 10">
            <a:extLst>
              <a:ext uri="{FF2B5EF4-FFF2-40B4-BE49-F238E27FC236}">
                <a16:creationId xmlns:a16="http://schemas.microsoft.com/office/drawing/2014/main" id="{2F1E30B8-27C3-8564-0964-06182DE2ADB0}"/>
              </a:ext>
            </a:extLst>
          </p:cNvPr>
          <p:cNvSpPr/>
          <p:nvPr/>
        </p:nvSpPr>
        <p:spPr>
          <a:xfrm>
            <a:off x="8096727" y="4695582"/>
            <a:ext cx="3367380" cy="632481"/>
          </a:xfrm>
          <a:prstGeom prst="rect">
            <a:avLst/>
          </a:prstGeom>
        </p:spPr>
        <p:txBody>
          <a:bodyPr wrap="square">
            <a:spAutoFit/>
          </a:bodyPr>
          <a:lstStyle/>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1300" kern="0">
                <a:solidFill>
                  <a:schemeClr val="tx1">
                    <a:lumMod val="75000"/>
                    <a:lumOff val="25000"/>
                  </a:schemeClr>
                </a:solidFill>
                <a:latin typeface="Montserrat Light"/>
              </a:rPr>
              <a:t>Excellence Awardee (Finalist) for </a:t>
            </a:r>
            <a:r>
              <a:rPr lang="en-US" sz="1300" kern="0" err="1">
                <a:solidFill>
                  <a:schemeClr val="tx1">
                    <a:lumMod val="75000"/>
                    <a:lumOff val="25000"/>
                  </a:schemeClr>
                </a:solidFill>
                <a:latin typeface="Montserrat Light"/>
              </a:rPr>
              <a:t>WealthTech</a:t>
            </a:r>
            <a:r>
              <a:rPr lang="en-US" sz="1300" kern="0">
                <a:solidFill>
                  <a:schemeClr val="tx1">
                    <a:lumMod val="75000"/>
                    <a:lumOff val="25000"/>
                  </a:schemeClr>
                </a:solidFill>
                <a:latin typeface="Montserrat Light"/>
              </a:rPr>
              <a:t> Provider of the Year, 2022</a:t>
            </a:r>
          </a:p>
        </p:txBody>
      </p:sp>
      <p:pic>
        <p:nvPicPr>
          <p:cNvPr id="12" name="Picture 11" descr="Logo&#10;&#10;Description automatically generated">
            <a:extLst>
              <a:ext uri="{FF2B5EF4-FFF2-40B4-BE49-F238E27FC236}">
                <a16:creationId xmlns:a16="http://schemas.microsoft.com/office/drawing/2014/main" id="{DFC0F3B5-0D6F-885A-37C0-76EB96DE3916}"/>
              </a:ext>
            </a:extLst>
          </p:cNvPr>
          <p:cNvPicPr>
            <a:picLocks noChangeAspect="1"/>
          </p:cNvPicPr>
          <p:nvPr/>
        </p:nvPicPr>
        <p:blipFill>
          <a:blip r:embed="rId8"/>
          <a:stretch>
            <a:fillRect/>
          </a:stretch>
        </p:blipFill>
        <p:spPr>
          <a:xfrm>
            <a:off x="8034283" y="3493820"/>
            <a:ext cx="2682222" cy="1609333"/>
          </a:xfrm>
          <a:prstGeom prst="rect">
            <a:avLst/>
          </a:prstGeom>
        </p:spPr>
      </p:pic>
    </p:spTree>
    <p:extLst>
      <p:ext uri="{BB962C8B-B14F-4D97-AF65-F5344CB8AC3E}">
        <p14:creationId xmlns:p14="http://schemas.microsoft.com/office/powerpoint/2010/main" val="4153748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0FB10-A5B5-864B-8CB9-3A89F54A6E27}"/>
              </a:ext>
            </a:extLst>
          </p:cNvPr>
          <p:cNvSpPr>
            <a:spLocks noGrp="1"/>
          </p:cNvSpPr>
          <p:nvPr>
            <p:ph type="title"/>
          </p:nvPr>
        </p:nvSpPr>
        <p:spPr>
          <a:xfrm>
            <a:off x="838200" y="396000"/>
            <a:ext cx="10683239" cy="748245"/>
          </a:xfrm>
        </p:spPr>
        <p:txBody>
          <a:bodyPr/>
          <a:lstStyle/>
          <a:p>
            <a:r>
              <a:rPr lang="en-CA"/>
              <a:t>Technology integrations</a:t>
            </a:r>
          </a:p>
        </p:txBody>
      </p:sp>
      <p:pic>
        <p:nvPicPr>
          <p:cNvPr id="4" name="Picture 3" descr="A picture containing logo&#10;&#10;Description automatically generated">
            <a:extLst>
              <a:ext uri="{FF2B5EF4-FFF2-40B4-BE49-F238E27FC236}">
                <a16:creationId xmlns:a16="http://schemas.microsoft.com/office/drawing/2014/main" id="{9F31C9E2-606C-F54A-AA4A-CE473A61AFA4}"/>
              </a:ext>
            </a:extLst>
          </p:cNvPr>
          <p:cNvPicPr>
            <a:picLocks noChangeAspect="1"/>
          </p:cNvPicPr>
          <p:nvPr/>
        </p:nvPicPr>
        <p:blipFill>
          <a:blip r:embed="rId3"/>
          <a:stretch>
            <a:fillRect/>
          </a:stretch>
        </p:blipFill>
        <p:spPr>
          <a:xfrm>
            <a:off x="1008970" y="1459372"/>
            <a:ext cx="1937135" cy="1089639"/>
          </a:xfrm>
          <a:prstGeom prst="rect">
            <a:avLst/>
          </a:prstGeom>
        </p:spPr>
      </p:pic>
      <p:pic>
        <p:nvPicPr>
          <p:cNvPr id="11" name="Picture 10">
            <a:extLst>
              <a:ext uri="{FF2B5EF4-FFF2-40B4-BE49-F238E27FC236}">
                <a16:creationId xmlns:a16="http://schemas.microsoft.com/office/drawing/2014/main" id="{84A6BC35-948E-0F4A-A2C4-CCB179F374A5}"/>
              </a:ext>
            </a:extLst>
          </p:cNvPr>
          <p:cNvPicPr>
            <a:picLocks noChangeAspect="1"/>
          </p:cNvPicPr>
          <p:nvPr/>
        </p:nvPicPr>
        <p:blipFill>
          <a:blip r:embed="rId4"/>
          <a:stretch>
            <a:fillRect/>
          </a:stretch>
        </p:blipFill>
        <p:spPr>
          <a:xfrm>
            <a:off x="1008970" y="3322026"/>
            <a:ext cx="1937135" cy="716670"/>
          </a:xfrm>
          <a:prstGeom prst="rect">
            <a:avLst/>
          </a:prstGeom>
        </p:spPr>
      </p:pic>
      <p:pic>
        <p:nvPicPr>
          <p:cNvPr id="4098" name="Picture 2" descr="8twelve_logo">
            <a:extLst>
              <a:ext uri="{FF2B5EF4-FFF2-40B4-BE49-F238E27FC236}">
                <a16:creationId xmlns:a16="http://schemas.microsoft.com/office/drawing/2014/main" id="{2A79207C-A083-8048-B7F7-0A53341B34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9127" y="3300337"/>
            <a:ext cx="2372612" cy="689423"/>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2C39396B-62D9-F444-98C9-3970842A07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8569" y="1656601"/>
            <a:ext cx="2823542" cy="616250"/>
          </a:xfrm>
          <a:prstGeom prst="rect">
            <a:avLst/>
          </a:prstGeom>
        </p:spPr>
      </p:pic>
      <p:pic>
        <p:nvPicPr>
          <p:cNvPr id="17" name="Picture 10" descr="Brand Asset Guidelines | DocuSign">
            <a:extLst>
              <a:ext uri="{FF2B5EF4-FFF2-40B4-BE49-F238E27FC236}">
                <a16:creationId xmlns:a16="http://schemas.microsoft.com/office/drawing/2014/main" id="{2144D15D-3601-3D4E-819D-7A6887E523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740" y="4898643"/>
            <a:ext cx="2727593" cy="9635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FEC21CC3-81D6-E843-BAB8-2C017117C17F}"/>
              </a:ext>
            </a:extLst>
          </p:cNvPr>
          <p:cNvPicPr>
            <a:picLocks noChangeAspect="1"/>
          </p:cNvPicPr>
          <p:nvPr/>
        </p:nvPicPr>
        <p:blipFill>
          <a:blip r:embed="rId9"/>
          <a:stretch>
            <a:fillRect/>
          </a:stretch>
        </p:blipFill>
        <p:spPr>
          <a:xfrm>
            <a:off x="4814710" y="2916407"/>
            <a:ext cx="1898269" cy="189826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DC437474-BF6B-3340-A01D-58BE13921DCB}"/>
              </a:ext>
            </a:extLst>
          </p:cNvPr>
          <p:cNvPicPr>
            <a:picLocks noChangeAspect="1"/>
          </p:cNvPicPr>
          <p:nvPr/>
        </p:nvPicPr>
        <p:blipFill>
          <a:blip r:embed="rId10"/>
          <a:stretch>
            <a:fillRect/>
          </a:stretch>
        </p:blipFill>
        <p:spPr>
          <a:xfrm>
            <a:off x="8186357" y="4986397"/>
            <a:ext cx="2778452" cy="626748"/>
          </a:xfrm>
          <a:prstGeom prst="rect">
            <a:avLst/>
          </a:prstGeom>
        </p:spPr>
      </p:pic>
      <p:pic>
        <p:nvPicPr>
          <p:cNvPr id="3" name="Picture 2" descr="Logo&#10;&#10;Description automatically generated">
            <a:extLst>
              <a:ext uri="{FF2B5EF4-FFF2-40B4-BE49-F238E27FC236}">
                <a16:creationId xmlns:a16="http://schemas.microsoft.com/office/drawing/2014/main" id="{220B9F89-1B84-7A2F-99BB-DA15D196D8F2}"/>
              </a:ext>
            </a:extLst>
          </p:cNvPr>
          <p:cNvPicPr>
            <a:picLocks noChangeAspect="1"/>
          </p:cNvPicPr>
          <p:nvPr/>
        </p:nvPicPr>
        <p:blipFill>
          <a:blip r:embed="rId11"/>
          <a:stretch>
            <a:fillRect/>
          </a:stretch>
        </p:blipFill>
        <p:spPr>
          <a:xfrm>
            <a:off x="8874049" y="1244855"/>
            <a:ext cx="1778000" cy="1155700"/>
          </a:xfrm>
          <a:prstGeom prst="rect">
            <a:avLst/>
          </a:prstGeom>
        </p:spPr>
      </p:pic>
      <p:pic>
        <p:nvPicPr>
          <p:cNvPr id="7" name="Picture 6">
            <a:extLst>
              <a:ext uri="{FF2B5EF4-FFF2-40B4-BE49-F238E27FC236}">
                <a16:creationId xmlns:a16="http://schemas.microsoft.com/office/drawing/2014/main" id="{C646BC48-69CC-B370-FAA8-DD44E477EC3C}"/>
              </a:ext>
            </a:extLst>
          </p:cNvPr>
          <p:cNvPicPr>
            <a:picLocks noChangeAspect="1"/>
          </p:cNvPicPr>
          <p:nvPr/>
        </p:nvPicPr>
        <p:blipFill>
          <a:blip r:embed="rId12"/>
          <a:stretch>
            <a:fillRect/>
          </a:stretch>
        </p:blipFill>
        <p:spPr>
          <a:xfrm>
            <a:off x="4264196" y="4900873"/>
            <a:ext cx="2823542" cy="877337"/>
          </a:xfrm>
          <a:prstGeom prst="rect">
            <a:avLst/>
          </a:prstGeom>
        </p:spPr>
      </p:pic>
      <p:sp>
        <p:nvSpPr>
          <p:cNvPr id="13" name="TextBox 12">
            <a:extLst>
              <a:ext uri="{FF2B5EF4-FFF2-40B4-BE49-F238E27FC236}">
                <a16:creationId xmlns:a16="http://schemas.microsoft.com/office/drawing/2014/main" id="{29D3429C-43E2-B036-2E6A-C7D0D658E85D}"/>
              </a:ext>
            </a:extLst>
          </p:cNvPr>
          <p:cNvSpPr txBox="1"/>
          <p:nvPr/>
        </p:nvSpPr>
        <p:spPr>
          <a:xfrm>
            <a:off x="2476982" y="6146157"/>
            <a:ext cx="3702837" cy="430887"/>
          </a:xfrm>
          <a:prstGeom prst="rect">
            <a:avLst/>
          </a:prstGeom>
          <a:noFill/>
        </p:spPr>
        <p:txBody>
          <a:bodyPr wrap="square" rtlCol="0">
            <a:spAutoFit/>
          </a:bodyPr>
          <a:lstStyle/>
          <a:p>
            <a:pPr marL="342900" indent="-342900">
              <a:buAutoNum type="arabicPeriod"/>
            </a:pPr>
            <a:r>
              <a:rPr lang="en-US" sz="1050" dirty="0">
                <a:solidFill>
                  <a:schemeClr val="tx1">
                    <a:lumMod val="75000"/>
                    <a:lumOff val="25000"/>
                  </a:schemeClr>
                </a:solidFill>
                <a:latin typeface="Montserrat Light" pitchFamily="2" charset="77"/>
              </a:rPr>
              <a:t>Q422</a:t>
            </a:r>
          </a:p>
          <a:p>
            <a:pPr marL="342900" indent="-342900">
              <a:buAutoNum type="arabicPeriod"/>
            </a:pPr>
            <a:r>
              <a:rPr lang="en-US" sz="1050" dirty="0">
                <a:solidFill>
                  <a:schemeClr val="tx1">
                    <a:lumMod val="75000"/>
                    <a:lumOff val="25000"/>
                  </a:schemeClr>
                </a:solidFill>
                <a:latin typeface="Montserrat Light" pitchFamily="2" charset="77"/>
              </a:rPr>
              <a:t>Q123</a:t>
            </a:r>
          </a:p>
        </p:txBody>
      </p:sp>
      <p:sp>
        <p:nvSpPr>
          <p:cNvPr id="15" name="TextBox 14">
            <a:extLst>
              <a:ext uri="{FF2B5EF4-FFF2-40B4-BE49-F238E27FC236}">
                <a16:creationId xmlns:a16="http://schemas.microsoft.com/office/drawing/2014/main" id="{151445ED-0F6F-AC9B-57E8-62FE94AA7BB6}"/>
              </a:ext>
            </a:extLst>
          </p:cNvPr>
          <p:cNvSpPr txBox="1"/>
          <p:nvPr/>
        </p:nvSpPr>
        <p:spPr>
          <a:xfrm>
            <a:off x="3010142" y="4949523"/>
            <a:ext cx="3702837" cy="253916"/>
          </a:xfrm>
          <a:prstGeom prst="rect">
            <a:avLst/>
          </a:prstGeom>
          <a:noFill/>
        </p:spPr>
        <p:txBody>
          <a:bodyPr wrap="square" rtlCol="0">
            <a:spAutoFit/>
          </a:bodyPr>
          <a:lstStyle/>
          <a:p>
            <a:r>
              <a:rPr lang="en-US" sz="1050">
                <a:solidFill>
                  <a:schemeClr val="tx1">
                    <a:lumMod val="75000"/>
                    <a:lumOff val="25000"/>
                  </a:schemeClr>
                </a:solidFill>
                <a:latin typeface="Montserrat Light" pitchFamily="2" charset="77"/>
              </a:rPr>
              <a:t>1</a:t>
            </a:r>
          </a:p>
        </p:txBody>
      </p:sp>
      <p:sp>
        <p:nvSpPr>
          <p:cNvPr id="18" name="TextBox 17">
            <a:extLst>
              <a:ext uri="{FF2B5EF4-FFF2-40B4-BE49-F238E27FC236}">
                <a16:creationId xmlns:a16="http://schemas.microsoft.com/office/drawing/2014/main" id="{6C3AFA22-8675-15F9-28F3-2CBB8CFCA5E8}"/>
              </a:ext>
            </a:extLst>
          </p:cNvPr>
          <p:cNvSpPr txBox="1"/>
          <p:nvPr/>
        </p:nvSpPr>
        <p:spPr>
          <a:xfrm>
            <a:off x="7022630" y="4901619"/>
            <a:ext cx="3702837" cy="253916"/>
          </a:xfrm>
          <a:prstGeom prst="rect">
            <a:avLst/>
          </a:prstGeom>
          <a:noFill/>
        </p:spPr>
        <p:txBody>
          <a:bodyPr wrap="square" rtlCol="0">
            <a:spAutoFit/>
          </a:bodyPr>
          <a:lstStyle/>
          <a:p>
            <a:r>
              <a:rPr lang="en-US" sz="1050">
                <a:solidFill>
                  <a:schemeClr val="tx1">
                    <a:lumMod val="75000"/>
                    <a:lumOff val="25000"/>
                  </a:schemeClr>
                </a:solidFill>
                <a:latin typeface="Montserrat Light" pitchFamily="2" charset="77"/>
              </a:rPr>
              <a:t>1</a:t>
            </a:r>
          </a:p>
        </p:txBody>
      </p:sp>
      <p:sp>
        <p:nvSpPr>
          <p:cNvPr id="19" name="TextBox 18">
            <a:extLst>
              <a:ext uri="{FF2B5EF4-FFF2-40B4-BE49-F238E27FC236}">
                <a16:creationId xmlns:a16="http://schemas.microsoft.com/office/drawing/2014/main" id="{5F082417-BB32-590D-64C3-F6BFEC118FB6}"/>
              </a:ext>
            </a:extLst>
          </p:cNvPr>
          <p:cNvSpPr txBox="1"/>
          <p:nvPr/>
        </p:nvSpPr>
        <p:spPr>
          <a:xfrm>
            <a:off x="10964809" y="4898643"/>
            <a:ext cx="3702837" cy="253916"/>
          </a:xfrm>
          <a:prstGeom prst="rect">
            <a:avLst/>
          </a:prstGeom>
          <a:noFill/>
        </p:spPr>
        <p:txBody>
          <a:bodyPr wrap="square" rtlCol="0">
            <a:spAutoFit/>
          </a:bodyPr>
          <a:lstStyle/>
          <a:p>
            <a:r>
              <a:rPr lang="en-US" sz="1050">
                <a:solidFill>
                  <a:schemeClr val="tx1">
                    <a:lumMod val="75000"/>
                    <a:lumOff val="25000"/>
                  </a:schemeClr>
                </a:solidFill>
                <a:latin typeface="Montserrat Light" pitchFamily="2" charset="77"/>
              </a:rPr>
              <a:t>2</a:t>
            </a:r>
          </a:p>
        </p:txBody>
      </p:sp>
      <p:sp>
        <p:nvSpPr>
          <p:cNvPr id="20" name="TextBox 19">
            <a:extLst>
              <a:ext uri="{FF2B5EF4-FFF2-40B4-BE49-F238E27FC236}">
                <a16:creationId xmlns:a16="http://schemas.microsoft.com/office/drawing/2014/main" id="{2AD3995C-EF89-B4DA-E5F9-6E3444EB1F20}"/>
              </a:ext>
            </a:extLst>
          </p:cNvPr>
          <p:cNvSpPr txBox="1"/>
          <p:nvPr/>
        </p:nvSpPr>
        <p:spPr>
          <a:xfrm>
            <a:off x="10763457" y="1328624"/>
            <a:ext cx="3702837" cy="253916"/>
          </a:xfrm>
          <a:prstGeom prst="rect">
            <a:avLst/>
          </a:prstGeom>
          <a:noFill/>
        </p:spPr>
        <p:txBody>
          <a:bodyPr wrap="square" rtlCol="0">
            <a:spAutoFit/>
          </a:bodyPr>
          <a:lstStyle/>
          <a:p>
            <a:r>
              <a:rPr lang="en-US" sz="1050">
                <a:solidFill>
                  <a:schemeClr val="tx1">
                    <a:lumMod val="75000"/>
                    <a:lumOff val="25000"/>
                  </a:schemeClr>
                </a:solidFill>
                <a:latin typeface="Montserrat Light" pitchFamily="2" charset="77"/>
              </a:rPr>
              <a:t>1</a:t>
            </a:r>
          </a:p>
        </p:txBody>
      </p:sp>
    </p:spTree>
    <p:extLst>
      <p:ext uri="{BB962C8B-B14F-4D97-AF65-F5344CB8AC3E}">
        <p14:creationId xmlns:p14="http://schemas.microsoft.com/office/powerpoint/2010/main" val="3824059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4167-F7F1-B149-962E-7E61DC5B6528}"/>
              </a:ext>
            </a:extLst>
          </p:cNvPr>
          <p:cNvSpPr>
            <a:spLocks noGrp="1"/>
          </p:cNvSpPr>
          <p:nvPr>
            <p:ph type="title"/>
          </p:nvPr>
        </p:nvSpPr>
        <p:spPr/>
        <p:txBody>
          <a:bodyPr/>
          <a:lstStyle/>
          <a:p>
            <a:r>
              <a:rPr lang="en-US"/>
              <a:t>Compliance &amp; Security</a:t>
            </a:r>
          </a:p>
        </p:txBody>
      </p:sp>
      <p:pic>
        <p:nvPicPr>
          <p:cNvPr id="8" name="Content Placeholder 7" descr="Logo, icon&#10;&#10;Description automatically generated">
            <a:extLst>
              <a:ext uri="{FF2B5EF4-FFF2-40B4-BE49-F238E27FC236}">
                <a16:creationId xmlns:a16="http://schemas.microsoft.com/office/drawing/2014/main" id="{6F88D0BF-23E3-504B-8315-6C6832515682}"/>
              </a:ext>
            </a:extLst>
          </p:cNvPr>
          <p:cNvPicPr>
            <a:picLocks noGrp="1" noChangeAspect="1"/>
          </p:cNvPicPr>
          <p:nvPr>
            <p:ph idx="1"/>
          </p:nvPr>
        </p:nvPicPr>
        <p:blipFill>
          <a:blip r:embed="rId3"/>
          <a:stretch>
            <a:fillRect/>
          </a:stretch>
        </p:blipFill>
        <p:spPr>
          <a:xfrm>
            <a:off x="1051883" y="1378013"/>
            <a:ext cx="997418" cy="1100780"/>
          </a:xfrm>
        </p:spPr>
      </p:pic>
      <p:sp>
        <p:nvSpPr>
          <p:cNvPr id="9" name="Content Placeholder 1">
            <a:extLst>
              <a:ext uri="{FF2B5EF4-FFF2-40B4-BE49-F238E27FC236}">
                <a16:creationId xmlns:a16="http://schemas.microsoft.com/office/drawing/2014/main" id="{AA451BF4-2032-5F4A-9018-05A0F197B7BA}"/>
              </a:ext>
            </a:extLst>
          </p:cNvPr>
          <p:cNvSpPr txBox="1">
            <a:spLocks/>
          </p:cNvSpPr>
          <p:nvPr/>
        </p:nvSpPr>
        <p:spPr>
          <a:xfrm>
            <a:off x="975299" y="2511426"/>
            <a:ext cx="4833394" cy="830997"/>
          </a:xfrm>
          <a:prstGeom prst="rect">
            <a:avLst/>
          </a:prstGeom>
        </p:spPr>
        <p:txBody>
          <a:bodyPr vert="horz" wrap="square" lIns="90000" tIns="45720" rIns="91440" bIns="45720" rtlCol="0">
            <a:sp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2800" b="0" i="0" kern="0" baseline="0">
                <a:solidFill>
                  <a:srgbClr val="7F7F7F"/>
                </a:solidFill>
                <a:latin typeface="Montserrat Light" pitchFamily="2" charset="77"/>
                <a:ea typeface="+mn-ea"/>
                <a:cs typeface="+mn-cs"/>
              </a:defRPr>
            </a:lvl1pPr>
            <a:lvl2pPr marL="685800" indent="-228600" algn="l" defTabSz="914400" rtl="0" eaLnBrk="1" latinLnBrk="0" hangingPunct="1">
              <a:lnSpc>
                <a:spcPct val="120000"/>
              </a:lnSpc>
              <a:spcBef>
                <a:spcPts val="600"/>
              </a:spcBef>
              <a:spcAft>
                <a:spcPts val="1200"/>
              </a:spcAft>
              <a:buFont typeface="Arial" panose="020B0604020202020204" pitchFamily="34" charset="0"/>
              <a:buChar char="•"/>
              <a:defRPr sz="2400" b="0" i="0" kern="0" baseline="0">
                <a:solidFill>
                  <a:srgbClr val="7F7F7F"/>
                </a:solidFill>
                <a:latin typeface="Montserrat Light" pitchFamily="2" charset="77"/>
                <a:ea typeface="+mn-ea"/>
                <a:cs typeface="+mn-cs"/>
              </a:defRPr>
            </a:lvl2pPr>
            <a:lvl3pPr marL="1143000" indent="-228600" algn="l" defTabSz="914400" rtl="0" eaLnBrk="1" latinLnBrk="0" hangingPunct="1">
              <a:lnSpc>
                <a:spcPct val="120000"/>
              </a:lnSpc>
              <a:spcBef>
                <a:spcPts val="600"/>
              </a:spcBef>
              <a:spcAft>
                <a:spcPts val="1200"/>
              </a:spcAft>
              <a:buFont typeface="Arial" panose="020B0604020202020204" pitchFamily="34" charset="0"/>
              <a:buChar char="•"/>
              <a:defRPr sz="2000" b="0" i="0" kern="0" baseline="0">
                <a:solidFill>
                  <a:srgbClr val="7F7F7F"/>
                </a:solidFill>
                <a:latin typeface="Montserrat Light" pitchFamily="2" charset="77"/>
                <a:ea typeface="+mn-ea"/>
                <a:cs typeface="+mn-cs"/>
              </a:defRPr>
            </a:lvl3pPr>
            <a:lvl4pPr marL="1600200" indent="-228600" algn="l" defTabSz="914400" rtl="0" eaLnBrk="1" latinLnBrk="0" hangingPunct="1">
              <a:lnSpc>
                <a:spcPct val="120000"/>
              </a:lnSpc>
              <a:spcBef>
                <a:spcPts val="600"/>
              </a:spcBef>
              <a:spcAft>
                <a:spcPts val="1200"/>
              </a:spcAft>
              <a:buFont typeface="Arial" panose="020B0604020202020204" pitchFamily="34" charset="0"/>
              <a:buChar char="•"/>
              <a:defRPr sz="1800" b="0" i="0" kern="0" baseline="0">
                <a:solidFill>
                  <a:srgbClr val="7F7F7F"/>
                </a:solidFill>
                <a:latin typeface="Montserrat Light" pitchFamily="2" charset="77"/>
                <a:ea typeface="+mn-ea"/>
                <a:cs typeface="+mn-cs"/>
              </a:defRPr>
            </a:lvl4pPr>
            <a:lvl5pPr marL="2057400" indent="-228600" algn="l" defTabSz="914400" rtl="0" eaLnBrk="1" latinLnBrk="0" hangingPunct="1">
              <a:lnSpc>
                <a:spcPct val="120000"/>
              </a:lnSpc>
              <a:spcBef>
                <a:spcPts val="600"/>
              </a:spcBef>
              <a:spcAft>
                <a:spcPts val="1200"/>
              </a:spcAft>
              <a:buFont typeface="Arial" panose="020B0604020202020204" pitchFamily="34" charset="0"/>
              <a:buChar char="•"/>
              <a:defRPr sz="1800" b="0" i="0" kern="0" baseline="0">
                <a:solidFill>
                  <a:srgbClr val="7F7F7F"/>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1200">
                <a:solidFill>
                  <a:schemeClr val="tx1">
                    <a:lumMod val="75000"/>
                    <a:lumOff val="25000"/>
                  </a:schemeClr>
                </a:solidFill>
                <a:cs typeface="Poppins" pitchFamily="2" charset="77"/>
              </a:rPr>
              <a:t>All data is stored in the user’s location of residency from the time of account creation and is entirely managed by the API. This ensures compliance with Canadian PIPEDA, US HIPAA and EU GDPR requirements. </a:t>
            </a:r>
          </a:p>
        </p:txBody>
      </p:sp>
      <p:pic>
        <p:nvPicPr>
          <p:cNvPr id="10" name="Graphic 29">
            <a:extLst>
              <a:ext uri="{FF2B5EF4-FFF2-40B4-BE49-F238E27FC236}">
                <a16:creationId xmlns:a16="http://schemas.microsoft.com/office/drawing/2014/main" id="{72A4A992-7099-744B-AE64-624D66FD5039}"/>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83305" y="1117610"/>
            <a:ext cx="1614057" cy="1310035"/>
          </a:xfrm>
          <a:prstGeom prst="rect">
            <a:avLst/>
          </a:prstGeom>
        </p:spPr>
      </p:pic>
      <p:sp>
        <p:nvSpPr>
          <p:cNvPr id="11" name="Content Placeholder 1">
            <a:extLst>
              <a:ext uri="{FF2B5EF4-FFF2-40B4-BE49-F238E27FC236}">
                <a16:creationId xmlns:a16="http://schemas.microsoft.com/office/drawing/2014/main" id="{1AEAB44F-71C5-8E4B-97AA-78269214346D}"/>
              </a:ext>
            </a:extLst>
          </p:cNvPr>
          <p:cNvSpPr txBox="1">
            <a:spLocks/>
          </p:cNvSpPr>
          <p:nvPr/>
        </p:nvSpPr>
        <p:spPr>
          <a:xfrm>
            <a:off x="6383305" y="2511426"/>
            <a:ext cx="4833396" cy="646331"/>
          </a:xfrm>
          <a:prstGeom prst="rect">
            <a:avLst/>
          </a:prstGeom>
        </p:spPr>
        <p:txBody>
          <a:bodyPr vert="horz" wrap="square" lIns="90000" tIns="45720" rIns="91440" bIns="45720" rtlCol="0">
            <a:spAutoFit/>
          </a:bodyPr>
          <a:lstStyle>
            <a:defPPr>
              <a:defRPr lang="en-US"/>
            </a:defPPr>
            <a:lvl1pPr indent="0">
              <a:lnSpc>
                <a:spcPct val="100000"/>
              </a:lnSpc>
              <a:spcBef>
                <a:spcPts val="0"/>
              </a:spcBef>
              <a:spcAft>
                <a:spcPts val="0"/>
              </a:spcAft>
              <a:buFont typeface="Arial" panose="020B0604020202020204" pitchFamily="34" charset="0"/>
              <a:buNone/>
              <a:defRPr sz="1050" b="0" i="0" kern="0" baseline="0">
                <a:solidFill>
                  <a:schemeClr val="bg1">
                    <a:lumMod val="50000"/>
                  </a:schemeClr>
                </a:solidFill>
                <a:latin typeface="Poppins" pitchFamily="2" charset="77"/>
                <a:cs typeface="Poppins" pitchFamily="2" charset="77"/>
              </a:defRPr>
            </a:lvl1pPr>
            <a:lvl2pPr marL="685800" indent="-228600">
              <a:lnSpc>
                <a:spcPct val="120000"/>
              </a:lnSpc>
              <a:spcBef>
                <a:spcPts val="600"/>
              </a:spcBef>
              <a:spcAft>
                <a:spcPts val="1200"/>
              </a:spcAft>
              <a:buFont typeface="Arial" panose="020B0604020202020204" pitchFamily="34" charset="0"/>
              <a:buChar char="•"/>
              <a:defRPr sz="2400" b="0" i="0" kern="0" baseline="0">
                <a:solidFill>
                  <a:srgbClr val="7F7F7F"/>
                </a:solidFill>
                <a:latin typeface="Montserrat Light" pitchFamily="2" charset="77"/>
              </a:defRPr>
            </a:lvl2pPr>
            <a:lvl3pPr marL="1143000" indent="-228600">
              <a:lnSpc>
                <a:spcPct val="120000"/>
              </a:lnSpc>
              <a:spcBef>
                <a:spcPts val="600"/>
              </a:spcBef>
              <a:spcAft>
                <a:spcPts val="1200"/>
              </a:spcAft>
              <a:buFont typeface="Arial" panose="020B0604020202020204" pitchFamily="34" charset="0"/>
              <a:buChar char="•"/>
              <a:defRPr sz="2000" b="0" i="0" kern="0" baseline="0">
                <a:solidFill>
                  <a:srgbClr val="7F7F7F"/>
                </a:solidFill>
                <a:latin typeface="Montserrat Light" pitchFamily="2" charset="77"/>
              </a:defRPr>
            </a:lvl3pPr>
            <a:lvl4pPr marL="1600200" indent="-228600">
              <a:lnSpc>
                <a:spcPct val="120000"/>
              </a:lnSpc>
              <a:spcBef>
                <a:spcPts val="600"/>
              </a:spcBef>
              <a:spcAft>
                <a:spcPts val="1200"/>
              </a:spcAft>
              <a:buFont typeface="Arial" panose="020B0604020202020204" pitchFamily="34" charset="0"/>
              <a:buChar char="•"/>
              <a:defRPr b="0" i="0" kern="0" baseline="0">
                <a:solidFill>
                  <a:srgbClr val="7F7F7F"/>
                </a:solidFill>
                <a:latin typeface="Montserrat Light" pitchFamily="2" charset="77"/>
              </a:defRPr>
            </a:lvl4pPr>
            <a:lvl5pPr marL="2057400" indent="-228600">
              <a:lnSpc>
                <a:spcPct val="120000"/>
              </a:lnSpc>
              <a:spcBef>
                <a:spcPts val="600"/>
              </a:spcBef>
              <a:spcAft>
                <a:spcPts val="1200"/>
              </a:spcAft>
              <a:buFont typeface="Arial" panose="020B0604020202020204" pitchFamily="34" charset="0"/>
              <a:buChar char="•"/>
              <a:defRPr b="0" i="0" kern="0" baseline="0">
                <a:solidFill>
                  <a:srgbClr val="7F7F7F"/>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200">
                <a:solidFill>
                  <a:schemeClr val="tx1">
                    <a:lumMod val="75000"/>
                    <a:lumOff val="25000"/>
                  </a:schemeClr>
                </a:solidFill>
                <a:latin typeface="Montserrat Light" pitchFamily="2" charset="77"/>
              </a:rPr>
              <a:t>All exchange of data is encrypted using bank-grade AES 256-bit encryption, and TLS 1.2 and 1.3 protocols while in transit and at rest, including uploaded files.</a:t>
            </a:r>
          </a:p>
        </p:txBody>
      </p:sp>
      <p:pic>
        <p:nvPicPr>
          <p:cNvPr id="12" name="Graphic 17">
            <a:extLst>
              <a:ext uri="{FF2B5EF4-FFF2-40B4-BE49-F238E27FC236}">
                <a16:creationId xmlns:a16="http://schemas.microsoft.com/office/drawing/2014/main" id="{E7D33942-D21C-DC44-8100-9542404EA6E4}"/>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94907" y="3826307"/>
            <a:ext cx="1755036" cy="655355"/>
          </a:xfrm>
          <a:prstGeom prst="rect">
            <a:avLst/>
          </a:prstGeom>
        </p:spPr>
      </p:pic>
      <p:pic>
        <p:nvPicPr>
          <p:cNvPr id="13" name="Graphic 25">
            <a:extLst>
              <a:ext uri="{FF2B5EF4-FFF2-40B4-BE49-F238E27FC236}">
                <a16:creationId xmlns:a16="http://schemas.microsoft.com/office/drawing/2014/main" id="{D26A3E47-D98C-AC44-8C20-9373D7B575C2}"/>
              </a:ext>
            </a:extLst>
          </p:cNvPr>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47234" y="3887507"/>
            <a:ext cx="1855626" cy="532955"/>
          </a:xfrm>
          <a:prstGeom prst="rect">
            <a:avLst/>
          </a:prstGeom>
        </p:spPr>
      </p:pic>
      <p:sp>
        <p:nvSpPr>
          <p:cNvPr id="14" name="Content Placeholder 1">
            <a:extLst>
              <a:ext uri="{FF2B5EF4-FFF2-40B4-BE49-F238E27FC236}">
                <a16:creationId xmlns:a16="http://schemas.microsoft.com/office/drawing/2014/main" id="{4A154971-B5AA-D84E-BCBA-177763E87AAB}"/>
              </a:ext>
            </a:extLst>
          </p:cNvPr>
          <p:cNvSpPr txBox="1">
            <a:spLocks/>
          </p:cNvSpPr>
          <p:nvPr/>
        </p:nvSpPr>
        <p:spPr>
          <a:xfrm>
            <a:off x="6383305" y="4688612"/>
            <a:ext cx="4833395" cy="1015663"/>
          </a:xfrm>
          <a:prstGeom prst="rect">
            <a:avLst/>
          </a:prstGeom>
        </p:spPr>
        <p:txBody>
          <a:bodyPr vert="horz" wrap="square" lIns="90000" tIns="45720" rIns="91440" bIns="45720" rtlCol="0">
            <a:spAutoFit/>
          </a:bodyPr>
          <a:lstStyle>
            <a:defPPr>
              <a:defRPr lang="en-US"/>
            </a:defPPr>
            <a:lvl1pPr indent="0">
              <a:lnSpc>
                <a:spcPct val="100000"/>
              </a:lnSpc>
              <a:spcBef>
                <a:spcPts val="0"/>
              </a:spcBef>
              <a:spcAft>
                <a:spcPts val="0"/>
              </a:spcAft>
              <a:buFont typeface="Arial" panose="020B0604020202020204" pitchFamily="34" charset="0"/>
              <a:buNone/>
              <a:defRPr sz="1050" b="0" i="0" kern="0" baseline="0">
                <a:solidFill>
                  <a:schemeClr val="bg1">
                    <a:lumMod val="50000"/>
                  </a:schemeClr>
                </a:solidFill>
                <a:latin typeface="Poppins" pitchFamily="2" charset="77"/>
                <a:cs typeface="Poppins" pitchFamily="2" charset="77"/>
              </a:defRPr>
            </a:lvl1pPr>
            <a:lvl2pPr marL="685800" indent="-228600">
              <a:lnSpc>
                <a:spcPct val="120000"/>
              </a:lnSpc>
              <a:spcBef>
                <a:spcPts val="600"/>
              </a:spcBef>
              <a:spcAft>
                <a:spcPts val="1200"/>
              </a:spcAft>
              <a:buFont typeface="Arial" panose="020B0604020202020204" pitchFamily="34" charset="0"/>
              <a:buChar char="•"/>
              <a:defRPr sz="2400" b="0" i="0" kern="0" baseline="0">
                <a:solidFill>
                  <a:srgbClr val="7F7F7F"/>
                </a:solidFill>
                <a:latin typeface="Montserrat Light" pitchFamily="2" charset="77"/>
              </a:defRPr>
            </a:lvl2pPr>
            <a:lvl3pPr marL="1143000" indent="-228600">
              <a:lnSpc>
                <a:spcPct val="120000"/>
              </a:lnSpc>
              <a:spcBef>
                <a:spcPts val="600"/>
              </a:spcBef>
              <a:spcAft>
                <a:spcPts val="1200"/>
              </a:spcAft>
              <a:buFont typeface="Arial" panose="020B0604020202020204" pitchFamily="34" charset="0"/>
              <a:buChar char="•"/>
              <a:defRPr sz="2000" b="0" i="0" kern="0" baseline="0">
                <a:solidFill>
                  <a:srgbClr val="7F7F7F"/>
                </a:solidFill>
                <a:latin typeface="Montserrat Light" pitchFamily="2" charset="77"/>
              </a:defRPr>
            </a:lvl3pPr>
            <a:lvl4pPr marL="1600200" indent="-228600">
              <a:lnSpc>
                <a:spcPct val="120000"/>
              </a:lnSpc>
              <a:spcBef>
                <a:spcPts val="600"/>
              </a:spcBef>
              <a:spcAft>
                <a:spcPts val="1200"/>
              </a:spcAft>
              <a:buFont typeface="Arial" panose="020B0604020202020204" pitchFamily="34" charset="0"/>
              <a:buChar char="•"/>
              <a:defRPr b="0" i="0" kern="0" baseline="0">
                <a:solidFill>
                  <a:srgbClr val="7F7F7F"/>
                </a:solidFill>
                <a:latin typeface="Montserrat Light" pitchFamily="2" charset="77"/>
              </a:defRPr>
            </a:lvl4pPr>
            <a:lvl5pPr marL="2057400" indent="-228600">
              <a:lnSpc>
                <a:spcPct val="120000"/>
              </a:lnSpc>
              <a:spcBef>
                <a:spcPts val="600"/>
              </a:spcBef>
              <a:spcAft>
                <a:spcPts val="1200"/>
              </a:spcAft>
              <a:buFont typeface="Arial" panose="020B0604020202020204" pitchFamily="34" charset="0"/>
              <a:buChar char="•"/>
              <a:defRPr b="0" i="0" kern="0" baseline="0">
                <a:solidFill>
                  <a:srgbClr val="7F7F7F"/>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CA" sz="1200">
                <a:solidFill>
                  <a:schemeClr val="tx1">
                    <a:lumMod val="75000"/>
                    <a:lumOff val="25000"/>
                  </a:schemeClr>
                </a:solidFill>
                <a:latin typeface="Montserrat Light" pitchFamily="2" charset="77"/>
              </a:rPr>
              <a:t>Platform hosted on regionally designated Amazon AWS servers, which have SOC 1 &amp; 2 reports. AWS backed up every hour. Available redundant real-time replication in the same region’s Microsoft Azure servers. Azure provides SOC 2 &amp; 3 reports.</a:t>
            </a:r>
          </a:p>
        </p:txBody>
      </p:sp>
      <p:pic>
        <p:nvPicPr>
          <p:cNvPr id="4" name="Picture 3" descr="Background pattern&#10;&#10;Description automatically generated">
            <a:extLst>
              <a:ext uri="{FF2B5EF4-FFF2-40B4-BE49-F238E27FC236}">
                <a16:creationId xmlns:a16="http://schemas.microsoft.com/office/drawing/2014/main" id="{C121ED95-9949-8847-B24B-9CAEE2D1DEA7}"/>
              </a:ext>
            </a:extLst>
          </p:cNvPr>
          <p:cNvPicPr>
            <a:picLocks noChangeAspect="1"/>
          </p:cNvPicPr>
          <p:nvPr/>
        </p:nvPicPr>
        <p:blipFill>
          <a:blip r:embed="rId10"/>
          <a:stretch>
            <a:fillRect/>
          </a:stretch>
        </p:blipFill>
        <p:spPr>
          <a:xfrm>
            <a:off x="3370024" y="1657576"/>
            <a:ext cx="812800" cy="541655"/>
          </a:xfrm>
          <a:prstGeom prst="rect">
            <a:avLst/>
          </a:prstGeom>
        </p:spPr>
      </p:pic>
      <p:pic>
        <p:nvPicPr>
          <p:cNvPr id="7" name="Picture 6" descr="Background pattern&#10;&#10;Description automatically generated">
            <a:extLst>
              <a:ext uri="{FF2B5EF4-FFF2-40B4-BE49-F238E27FC236}">
                <a16:creationId xmlns:a16="http://schemas.microsoft.com/office/drawing/2014/main" id="{48D4DEB9-2C07-7345-9136-B782308A3A19}"/>
              </a:ext>
            </a:extLst>
          </p:cNvPr>
          <p:cNvPicPr>
            <a:picLocks noChangeAspect="1"/>
          </p:cNvPicPr>
          <p:nvPr/>
        </p:nvPicPr>
        <p:blipFill>
          <a:blip r:embed="rId11"/>
          <a:stretch>
            <a:fillRect/>
          </a:stretch>
        </p:blipFill>
        <p:spPr>
          <a:xfrm>
            <a:off x="2233080" y="1640625"/>
            <a:ext cx="953165" cy="575557"/>
          </a:xfrm>
          <a:prstGeom prst="rect">
            <a:avLst/>
          </a:prstGeom>
        </p:spPr>
      </p:pic>
      <p:sp>
        <p:nvSpPr>
          <p:cNvPr id="18" name="Content Placeholder 1">
            <a:extLst>
              <a:ext uri="{FF2B5EF4-FFF2-40B4-BE49-F238E27FC236}">
                <a16:creationId xmlns:a16="http://schemas.microsoft.com/office/drawing/2014/main" id="{79D39A71-AEEF-DA47-89F9-7BF013D50E8E}"/>
              </a:ext>
            </a:extLst>
          </p:cNvPr>
          <p:cNvSpPr txBox="1">
            <a:spLocks/>
          </p:cNvSpPr>
          <p:nvPr/>
        </p:nvSpPr>
        <p:spPr>
          <a:xfrm>
            <a:off x="975296" y="4679537"/>
            <a:ext cx="4833395" cy="1754326"/>
          </a:xfrm>
          <a:prstGeom prst="rect">
            <a:avLst/>
          </a:prstGeom>
        </p:spPr>
        <p:txBody>
          <a:bodyPr vert="horz" wrap="square" lIns="90000" tIns="45720" rIns="91440" bIns="45720" rtlCol="0">
            <a:spAutoFit/>
          </a:bodyPr>
          <a:lstStyle>
            <a:defPPr>
              <a:defRPr lang="en-US"/>
            </a:defPPr>
            <a:lvl1pPr indent="0">
              <a:lnSpc>
                <a:spcPct val="100000"/>
              </a:lnSpc>
              <a:spcBef>
                <a:spcPts val="0"/>
              </a:spcBef>
              <a:spcAft>
                <a:spcPts val="0"/>
              </a:spcAft>
              <a:buFont typeface="Arial" panose="020B0604020202020204" pitchFamily="34" charset="0"/>
              <a:buNone/>
              <a:defRPr sz="1050" b="0" i="0" kern="0" baseline="0">
                <a:solidFill>
                  <a:schemeClr val="bg1">
                    <a:lumMod val="50000"/>
                  </a:schemeClr>
                </a:solidFill>
                <a:latin typeface="Poppins" pitchFamily="2" charset="77"/>
                <a:cs typeface="Poppins" pitchFamily="2" charset="77"/>
              </a:defRPr>
            </a:lvl1pPr>
            <a:lvl2pPr marL="685800" indent="-228600">
              <a:lnSpc>
                <a:spcPct val="120000"/>
              </a:lnSpc>
              <a:spcBef>
                <a:spcPts val="600"/>
              </a:spcBef>
              <a:spcAft>
                <a:spcPts val="1200"/>
              </a:spcAft>
              <a:buFont typeface="Arial" panose="020B0604020202020204" pitchFamily="34" charset="0"/>
              <a:buChar char="•"/>
              <a:defRPr sz="2400" b="0" i="0" kern="0" baseline="0">
                <a:solidFill>
                  <a:srgbClr val="7F7F7F"/>
                </a:solidFill>
                <a:latin typeface="Montserrat Light" pitchFamily="2" charset="77"/>
              </a:defRPr>
            </a:lvl2pPr>
            <a:lvl3pPr marL="1143000" indent="-228600">
              <a:lnSpc>
                <a:spcPct val="120000"/>
              </a:lnSpc>
              <a:spcBef>
                <a:spcPts val="600"/>
              </a:spcBef>
              <a:spcAft>
                <a:spcPts val="1200"/>
              </a:spcAft>
              <a:buFont typeface="Arial" panose="020B0604020202020204" pitchFamily="34" charset="0"/>
              <a:buChar char="•"/>
              <a:defRPr sz="2000" b="0" i="0" kern="0" baseline="0">
                <a:solidFill>
                  <a:srgbClr val="7F7F7F"/>
                </a:solidFill>
                <a:latin typeface="Montserrat Light" pitchFamily="2" charset="77"/>
              </a:defRPr>
            </a:lvl3pPr>
            <a:lvl4pPr marL="1600200" indent="-228600">
              <a:lnSpc>
                <a:spcPct val="120000"/>
              </a:lnSpc>
              <a:spcBef>
                <a:spcPts val="600"/>
              </a:spcBef>
              <a:spcAft>
                <a:spcPts val="1200"/>
              </a:spcAft>
              <a:buFont typeface="Arial" panose="020B0604020202020204" pitchFamily="34" charset="0"/>
              <a:buChar char="•"/>
              <a:defRPr b="0" i="0" kern="0" baseline="0">
                <a:solidFill>
                  <a:srgbClr val="7F7F7F"/>
                </a:solidFill>
                <a:latin typeface="Montserrat Light" pitchFamily="2" charset="77"/>
              </a:defRPr>
            </a:lvl4pPr>
            <a:lvl5pPr marL="2057400" indent="-228600">
              <a:lnSpc>
                <a:spcPct val="120000"/>
              </a:lnSpc>
              <a:spcBef>
                <a:spcPts val="600"/>
              </a:spcBef>
              <a:spcAft>
                <a:spcPts val="1200"/>
              </a:spcAft>
              <a:buFont typeface="Arial" panose="020B0604020202020204" pitchFamily="34" charset="0"/>
              <a:buChar char="•"/>
              <a:defRPr b="0" i="0" kern="0" baseline="0">
                <a:solidFill>
                  <a:srgbClr val="7F7F7F"/>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CA" sz="1200" dirty="0">
                <a:solidFill>
                  <a:schemeClr val="tx1">
                    <a:lumMod val="75000"/>
                    <a:lumOff val="25000"/>
                  </a:schemeClr>
                </a:solidFill>
                <a:latin typeface="Montserrat Light" pitchFamily="2" charset="77"/>
              </a:rPr>
              <a:t>SideDrawer is SOC2 Type II certified, along with STAR Level I certification under the Cloud Security Alliance. </a:t>
            </a:r>
          </a:p>
          <a:p>
            <a:endParaRPr lang="en-CA" sz="1200" dirty="0">
              <a:solidFill>
                <a:schemeClr val="tx1">
                  <a:lumMod val="75000"/>
                  <a:lumOff val="25000"/>
                </a:schemeClr>
              </a:solidFill>
              <a:latin typeface="Montserrat Light" pitchFamily="2" charset="77"/>
            </a:endParaRPr>
          </a:p>
          <a:p>
            <a:r>
              <a:rPr lang="en-CA" sz="1200" dirty="0">
                <a:solidFill>
                  <a:schemeClr val="tx1">
                    <a:lumMod val="75000"/>
                    <a:lumOff val="25000"/>
                  </a:schemeClr>
                </a:solidFill>
                <a:latin typeface="Montserrat Light" pitchFamily="2" charset="77"/>
              </a:rPr>
              <a:t>SideDrawer conducts external penetration, has monthly internal cybersecurity reports, along with a complete Risk Registry and ongoing Risk Committee meetings.</a:t>
            </a:r>
          </a:p>
          <a:p>
            <a:endParaRPr lang="en-CA" sz="1200" dirty="0">
              <a:solidFill>
                <a:schemeClr val="tx1">
                  <a:lumMod val="75000"/>
                  <a:lumOff val="25000"/>
                </a:schemeClr>
              </a:solidFill>
              <a:latin typeface="Montserrat Light" pitchFamily="2" charset="77"/>
            </a:endParaRPr>
          </a:p>
          <a:p>
            <a:endParaRPr lang="en-CA" sz="1200" dirty="0">
              <a:solidFill>
                <a:schemeClr val="tx1">
                  <a:lumMod val="75000"/>
                  <a:lumOff val="25000"/>
                </a:schemeClr>
              </a:solidFill>
              <a:latin typeface="Montserrat Light" pitchFamily="2" charset="77"/>
            </a:endParaRPr>
          </a:p>
          <a:p>
            <a:endParaRPr lang="en-CA" sz="1200" dirty="0">
              <a:solidFill>
                <a:schemeClr val="tx1">
                  <a:lumMod val="75000"/>
                  <a:lumOff val="25000"/>
                </a:schemeClr>
              </a:solidFill>
              <a:latin typeface="Montserrat Light" pitchFamily="2" charset="77"/>
            </a:endParaRPr>
          </a:p>
        </p:txBody>
      </p:sp>
      <p:sp>
        <p:nvSpPr>
          <p:cNvPr id="5" name="TextBox 4">
            <a:extLst>
              <a:ext uri="{FF2B5EF4-FFF2-40B4-BE49-F238E27FC236}">
                <a16:creationId xmlns:a16="http://schemas.microsoft.com/office/drawing/2014/main" id="{6010A98D-3EE6-9D33-7B7E-412DB11A8AE8}"/>
              </a:ext>
            </a:extLst>
          </p:cNvPr>
          <p:cNvSpPr txBox="1"/>
          <p:nvPr/>
        </p:nvSpPr>
        <p:spPr>
          <a:xfrm>
            <a:off x="3031672" y="3255219"/>
            <a:ext cx="6106884" cy="369332"/>
          </a:xfrm>
          <a:prstGeom prst="rect">
            <a:avLst/>
          </a:prstGeom>
          <a:noFill/>
        </p:spPr>
        <p:txBody>
          <a:bodyPr wrap="square">
            <a:spAutoFit/>
          </a:bodyPr>
          <a:lstStyle/>
          <a:p>
            <a:pPr algn="l"/>
            <a:endParaRPr lang="en-CA" b="0" i="0" u="none" strike="noStrike" dirty="0">
              <a:solidFill>
                <a:srgbClr val="000000"/>
              </a:solidFill>
              <a:effectLst/>
            </a:endParaRPr>
          </a:p>
        </p:txBody>
      </p:sp>
      <p:sp>
        <p:nvSpPr>
          <p:cNvPr id="16" name="TextBox 15">
            <a:extLst>
              <a:ext uri="{FF2B5EF4-FFF2-40B4-BE49-F238E27FC236}">
                <a16:creationId xmlns:a16="http://schemas.microsoft.com/office/drawing/2014/main" id="{C161F1C1-40CF-0057-11D3-60442089A109}"/>
              </a:ext>
            </a:extLst>
          </p:cNvPr>
          <p:cNvSpPr txBox="1"/>
          <p:nvPr/>
        </p:nvSpPr>
        <p:spPr>
          <a:xfrm>
            <a:off x="3031672" y="3255219"/>
            <a:ext cx="6106884" cy="369332"/>
          </a:xfrm>
          <a:prstGeom prst="rect">
            <a:avLst/>
          </a:prstGeom>
          <a:noFill/>
        </p:spPr>
        <p:txBody>
          <a:bodyPr wrap="square">
            <a:spAutoFit/>
          </a:bodyPr>
          <a:lstStyle/>
          <a:p>
            <a:pPr algn="l"/>
            <a:endParaRPr lang="en-CA" b="0" i="0" u="none" strike="noStrike" dirty="0">
              <a:solidFill>
                <a:srgbClr val="000000"/>
              </a:solidFill>
              <a:effectLst/>
            </a:endParaRPr>
          </a:p>
        </p:txBody>
      </p:sp>
      <p:pic>
        <p:nvPicPr>
          <p:cNvPr id="19" name="Picture 18" descr="Graphical user interface&#10;&#10;Description automatically generated">
            <a:extLst>
              <a:ext uri="{FF2B5EF4-FFF2-40B4-BE49-F238E27FC236}">
                <a16:creationId xmlns:a16="http://schemas.microsoft.com/office/drawing/2014/main" id="{9B640805-A093-E900-BEFB-0B56BD9808AF}"/>
              </a:ext>
            </a:extLst>
          </p:cNvPr>
          <p:cNvPicPr>
            <a:picLocks noChangeAspect="1"/>
          </p:cNvPicPr>
          <p:nvPr/>
        </p:nvPicPr>
        <p:blipFill>
          <a:blip r:embed="rId12"/>
          <a:stretch>
            <a:fillRect/>
          </a:stretch>
        </p:blipFill>
        <p:spPr>
          <a:xfrm>
            <a:off x="713702" y="3408536"/>
            <a:ext cx="2439886" cy="1580900"/>
          </a:xfrm>
          <a:prstGeom prst="rect">
            <a:avLst/>
          </a:prstGeom>
        </p:spPr>
      </p:pic>
    </p:spTree>
    <p:extLst>
      <p:ext uri="{BB962C8B-B14F-4D97-AF65-F5344CB8AC3E}">
        <p14:creationId xmlns:p14="http://schemas.microsoft.com/office/powerpoint/2010/main" val="2999580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DAFBD9FD-785C-B6F6-CDCB-187F3DA9326F}"/>
              </a:ext>
            </a:extLst>
          </p:cNvPr>
          <p:cNvSpPr txBox="1">
            <a:spLocks/>
          </p:cNvSpPr>
          <p:nvPr/>
        </p:nvSpPr>
        <p:spPr>
          <a:xfrm>
            <a:off x="838200" y="396000"/>
            <a:ext cx="10683239" cy="748245"/>
          </a:xfrm>
          <a:prstGeom prst="rect">
            <a:avLst/>
          </a:prstGeom>
        </p:spPr>
        <p:txBody>
          <a:bodyPr/>
          <a:lstStyle>
            <a:lvl1pPr algn="l" defTabSz="914400" rtl="0" eaLnBrk="1" latinLnBrk="0" hangingPunct="1">
              <a:lnSpc>
                <a:spcPct val="90000"/>
              </a:lnSpc>
              <a:spcBef>
                <a:spcPct val="0"/>
              </a:spcBef>
              <a:buNone/>
              <a:defRPr lang="en-US" sz="4000" b="1" i="0" kern="1200" smtClean="0">
                <a:solidFill>
                  <a:srgbClr val="FF9500"/>
                </a:solidFill>
                <a:latin typeface="Montserrat" panose="02000505000000020004" pitchFamily="2" charset="77"/>
                <a:ea typeface="+mj-ea"/>
                <a:cs typeface="+mj-cs"/>
              </a:defRPr>
            </a:lvl1pPr>
          </a:lstStyle>
          <a:p>
            <a:r>
              <a:rPr lang="en-CA" dirty="0"/>
              <a:t>Introduction</a:t>
            </a:r>
          </a:p>
        </p:txBody>
      </p:sp>
      <p:pic>
        <p:nvPicPr>
          <p:cNvPr id="4" name="Picture 3" descr="A person smiling for the camera&#10;&#10;Description automatically generated with medium confidence">
            <a:extLst>
              <a:ext uri="{FF2B5EF4-FFF2-40B4-BE49-F238E27FC236}">
                <a16:creationId xmlns:a16="http://schemas.microsoft.com/office/drawing/2014/main" id="{1CD53375-C520-CB64-8626-FC99927A9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13" y="1793631"/>
            <a:ext cx="2160832" cy="3270738"/>
          </a:xfrm>
          <a:prstGeom prst="rect">
            <a:avLst/>
          </a:prstGeom>
        </p:spPr>
      </p:pic>
      <p:sp>
        <p:nvSpPr>
          <p:cNvPr id="5" name="Rectangle 4">
            <a:extLst>
              <a:ext uri="{FF2B5EF4-FFF2-40B4-BE49-F238E27FC236}">
                <a16:creationId xmlns:a16="http://schemas.microsoft.com/office/drawing/2014/main" id="{0671FD68-D2CE-8B87-37C0-79F7262D2E04}"/>
              </a:ext>
            </a:extLst>
          </p:cNvPr>
          <p:cNvSpPr/>
          <p:nvPr/>
        </p:nvSpPr>
        <p:spPr>
          <a:xfrm>
            <a:off x="3535680" y="1793631"/>
            <a:ext cx="8381999" cy="3868751"/>
          </a:xfrm>
          <a:prstGeom prst="rect">
            <a:avLst/>
          </a:prstGeom>
        </p:spPr>
        <p:txBody>
          <a:bodyPr wrap="square">
            <a:spAutoFit/>
          </a:bodyPr>
          <a:lstStyle/>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2400" kern="0" dirty="0">
                <a:solidFill>
                  <a:schemeClr val="tx1">
                    <a:lumMod val="75000"/>
                    <a:lumOff val="25000"/>
                  </a:schemeClr>
                </a:solidFill>
                <a:latin typeface="Montserrat Light"/>
              </a:rPr>
              <a:t>Co-Founder of SideDrawer</a:t>
            </a:r>
          </a:p>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2400" kern="0" dirty="0" err="1">
                <a:solidFill>
                  <a:schemeClr val="tx1">
                    <a:lumMod val="75000"/>
                    <a:lumOff val="25000"/>
                  </a:schemeClr>
                </a:solidFill>
                <a:latin typeface="Montserrat Light"/>
              </a:rPr>
              <a:t>B.Comm</a:t>
            </a:r>
            <a:r>
              <a:rPr lang="en-US" sz="2400" kern="0" dirty="0">
                <a:solidFill>
                  <a:schemeClr val="tx1">
                    <a:lumMod val="75000"/>
                    <a:lumOff val="25000"/>
                  </a:schemeClr>
                </a:solidFill>
                <a:latin typeface="Montserrat Light"/>
              </a:rPr>
              <a:t>, Trinity College, University of Toronto</a:t>
            </a:r>
          </a:p>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2400" kern="0" dirty="0">
                <a:solidFill>
                  <a:schemeClr val="tx1">
                    <a:lumMod val="75000"/>
                    <a:lumOff val="25000"/>
                  </a:schemeClr>
                </a:solidFill>
                <a:latin typeface="Montserrat Light"/>
              </a:rPr>
              <a:t>CA, CPA and CFA designations</a:t>
            </a:r>
          </a:p>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2400" kern="0" dirty="0">
                <a:solidFill>
                  <a:schemeClr val="tx1">
                    <a:lumMod val="75000"/>
                    <a:lumOff val="25000"/>
                  </a:schemeClr>
                </a:solidFill>
                <a:latin typeface="Montserrat Light"/>
              </a:rPr>
              <a:t>Former institutional equity sales at CIBC and UBS</a:t>
            </a:r>
          </a:p>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2400" kern="0" dirty="0">
                <a:solidFill>
                  <a:schemeClr val="tx1">
                    <a:lumMod val="75000"/>
                    <a:lumOff val="25000"/>
                  </a:schemeClr>
                </a:solidFill>
                <a:latin typeface="Montserrat Light"/>
              </a:rPr>
              <a:t>Idea originated from personal need</a:t>
            </a:r>
          </a:p>
          <a:p>
            <a:pPr marL="228600" indent="-228600">
              <a:lnSpc>
                <a:spcPct val="90000"/>
              </a:lnSpc>
              <a:spcBef>
                <a:spcPts val="600"/>
              </a:spcBef>
              <a:spcAft>
                <a:spcPts val="600"/>
              </a:spcAft>
              <a:buClr>
                <a:srgbClr val="FF9500"/>
              </a:buClr>
              <a:buSzPct val="100000"/>
              <a:buFont typeface="Arial" panose="020B0604020202020204" pitchFamily="34" charset="0"/>
              <a:buChar char="•"/>
            </a:pPr>
            <a:r>
              <a:rPr lang="en-US" sz="2400" kern="0" dirty="0">
                <a:solidFill>
                  <a:schemeClr val="tx1">
                    <a:lumMod val="75000"/>
                    <a:lumOff val="25000"/>
                  </a:schemeClr>
                </a:solidFill>
                <a:latin typeface="Montserrat Light"/>
              </a:rPr>
              <a:t>Work with an impressive team experienced in security, payments, and operating in highly regulated sectors</a:t>
            </a:r>
            <a:endParaRPr lang="en-US" sz="1400" kern="0" dirty="0">
              <a:solidFill>
                <a:schemeClr val="tx1">
                  <a:lumMod val="75000"/>
                  <a:lumOff val="25000"/>
                </a:schemeClr>
              </a:solidFill>
              <a:latin typeface="Montserrat Light"/>
            </a:endParaRPr>
          </a:p>
          <a:p>
            <a:pPr marL="228600" indent="-228600">
              <a:lnSpc>
                <a:spcPct val="90000"/>
              </a:lnSpc>
              <a:spcBef>
                <a:spcPts val="600"/>
              </a:spcBef>
              <a:spcAft>
                <a:spcPts val="600"/>
              </a:spcAft>
              <a:buClr>
                <a:srgbClr val="FF9500"/>
              </a:buClr>
              <a:buSzPct val="100000"/>
              <a:buFont typeface="Arial" panose="020B0604020202020204" pitchFamily="34" charset="0"/>
              <a:buChar char="•"/>
            </a:pPr>
            <a:endParaRPr lang="en-US" sz="1400" kern="0" dirty="0">
              <a:solidFill>
                <a:schemeClr val="tx1">
                  <a:lumMod val="75000"/>
                  <a:lumOff val="25000"/>
                </a:schemeClr>
              </a:solidFill>
              <a:latin typeface="Montserrat Light"/>
            </a:endParaRPr>
          </a:p>
        </p:txBody>
      </p:sp>
    </p:spTree>
    <p:extLst>
      <p:ext uri="{BB962C8B-B14F-4D97-AF65-F5344CB8AC3E}">
        <p14:creationId xmlns:p14="http://schemas.microsoft.com/office/powerpoint/2010/main" val="2312298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CC7459-F4C6-F444-AFB1-AC58E1D0DDC6}"/>
              </a:ext>
            </a:extLst>
          </p:cNvPr>
          <p:cNvSpPr>
            <a:spLocks noGrp="1"/>
          </p:cNvSpPr>
          <p:nvPr>
            <p:ph type="ctrTitle"/>
          </p:nvPr>
        </p:nvSpPr>
        <p:spPr>
          <a:xfrm>
            <a:off x="3497443" y="1690083"/>
            <a:ext cx="5197114" cy="1082614"/>
          </a:xfrm>
        </p:spPr>
        <p:txBody>
          <a:bodyPr anchor="ctr"/>
          <a:lstStyle/>
          <a:p>
            <a:pPr algn="ctr"/>
            <a:r>
              <a:rPr lang="en-US" sz="5000"/>
              <a:t>Thank you!</a:t>
            </a:r>
          </a:p>
        </p:txBody>
      </p:sp>
      <p:pic>
        <p:nvPicPr>
          <p:cNvPr id="5" name="Picture 4" descr="A picture containing clock&#10;&#10;Description generated with very high confidence">
            <a:extLst>
              <a:ext uri="{FF2B5EF4-FFF2-40B4-BE49-F238E27FC236}">
                <a16:creationId xmlns:a16="http://schemas.microsoft.com/office/drawing/2014/main" id="{4D567122-3036-C340-AB7C-8719D6EEF57D}"/>
              </a:ext>
            </a:extLst>
          </p:cNvPr>
          <p:cNvPicPr>
            <a:picLocks noChangeAspect="1"/>
          </p:cNvPicPr>
          <p:nvPr/>
        </p:nvPicPr>
        <p:blipFill>
          <a:blip r:embed="rId2"/>
          <a:stretch>
            <a:fillRect/>
          </a:stretch>
        </p:blipFill>
        <p:spPr>
          <a:xfrm>
            <a:off x="10270472" y="5428004"/>
            <a:ext cx="1081528" cy="811146"/>
          </a:xfrm>
          <a:prstGeom prst="rect">
            <a:avLst/>
          </a:prstGeom>
        </p:spPr>
      </p:pic>
      <p:sp>
        <p:nvSpPr>
          <p:cNvPr id="6" name="object 7">
            <a:extLst>
              <a:ext uri="{FF2B5EF4-FFF2-40B4-BE49-F238E27FC236}">
                <a16:creationId xmlns:a16="http://schemas.microsoft.com/office/drawing/2014/main" id="{3A802C23-AEE0-8848-995E-31BCB9FC3C97}"/>
              </a:ext>
            </a:extLst>
          </p:cNvPr>
          <p:cNvSpPr/>
          <p:nvPr/>
        </p:nvSpPr>
        <p:spPr>
          <a:xfrm flipV="1">
            <a:off x="840000" y="4315241"/>
            <a:ext cx="10512000" cy="0"/>
          </a:xfrm>
          <a:custGeom>
            <a:avLst/>
            <a:gdLst/>
            <a:ahLst/>
            <a:cxnLst/>
            <a:rect l="l" t="t" r="r" b="b"/>
            <a:pathLst>
              <a:path w="11628755" h="30479">
                <a:moveTo>
                  <a:pt x="0" y="30423"/>
                </a:moveTo>
                <a:lnTo>
                  <a:pt x="11628619" y="0"/>
                </a:lnTo>
              </a:path>
            </a:pathLst>
          </a:custGeom>
          <a:ln w="12700">
            <a:solidFill>
              <a:srgbClr val="7F7F7F"/>
            </a:solidFill>
          </a:ln>
        </p:spPr>
        <p:txBody>
          <a:bodyPr wrap="square" lIns="0" tIns="0" rIns="0" bIns="0" rtlCol="0"/>
          <a:lstStyle/>
          <a:p>
            <a:endParaRPr/>
          </a:p>
        </p:txBody>
      </p:sp>
      <p:sp>
        <p:nvSpPr>
          <p:cNvPr id="9" name="Subtitle 2">
            <a:extLst>
              <a:ext uri="{FF2B5EF4-FFF2-40B4-BE49-F238E27FC236}">
                <a16:creationId xmlns:a16="http://schemas.microsoft.com/office/drawing/2014/main" id="{57EC9EFB-9B1B-A912-0B93-47A1ED67EA34}"/>
              </a:ext>
            </a:extLst>
          </p:cNvPr>
          <p:cNvSpPr txBox="1">
            <a:spLocks/>
          </p:cNvSpPr>
          <p:nvPr/>
        </p:nvSpPr>
        <p:spPr>
          <a:xfrm>
            <a:off x="840000" y="4477717"/>
            <a:ext cx="3173173" cy="164988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spcAft>
                <a:spcPts val="600"/>
              </a:spcAft>
              <a:buFont typeface="Arial" panose="020B0604020202020204" pitchFamily="34" charset="0"/>
              <a:buNone/>
              <a:defRPr sz="2400" b="1" i="0" kern="1200">
                <a:solidFill>
                  <a:srgbClr val="7F7F7F"/>
                </a:solidFill>
                <a:latin typeface="Montserrat" panose="02000505000000020004" pitchFamily="2" charset="77"/>
                <a:ea typeface="+mn-ea"/>
                <a:cs typeface="+mn-cs"/>
              </a:defRPr>
            </a:lvl1pPr>
            <a:lvl2pPr marL="457200" indent="0" algn="ctr" defTabSz="914400" rtl="0" eaLnBrk="1" latinLnBrk="0" hangingPunct="1">
              <a:lnSpc>
                <a:spcPct val="100000"/>
              </a:lnSpc>
              <a:spcBef>
                <a:spcPts val="500"/>
              </a:spcBef>
              <a:spcAft>
                <a:spcPts val="600"/>
              </a:spcAft>
              <a:buFont typeface="Arial" panose="020B0604020202020204" pitchFamily="34" charset="0"/>
              <a:buNone/>
              <a:defRPr sz="2000" b="0" i="0" kern="1200">
                <a:solidFill>
                  <a:srgbClr val="7F7F7F"/>
                </a:solidFill>
                <a:latin typeface="Montserrat Light" pitchFamily="2" charset="77"/>
                <a:ea typeface="+mn-ea"/>
                <a:cs typeface="+mn-cs"/>
              </a:defRPr>
            </a:lvl2pPr>
            <a:lvl3pPr marL="914400" indent="0" algn="ctr" defTabSz="914400" rtl="0" eaLnBrk="1" latinLnBrk="0" hangingPunct="1">
              <a:lnSpc>
                <a:spcPct val="100000"/>
              </a:lnSpc>
              <a:spcBef>
                <a:spcPts val="500"/>
              </a:spcBef>
              <a:spcAft>
                <a:spcPts val="600"/>
              </a:spcAft>
              <a:buFont typeface="Arial" panose="020B0604020202020204" pitchFamily="34" charset="0"/>
              <a:buNone/>
              <a:defRPr sz="1800" b="0" i="0" kern="1200">
                <a:solidFill>
                  <a:srgbClr val="7F7F7F"/>
                </a:solidFill>
                <a:latin typeface="Montserrat Light" pitchFamily="2" charset="77"/>
                <a:ea typeface="+mn-ea"/>
                <a:cs typeface="+mn-cs"/>
              </a:defRPr>
            </a:lvl3pPr>
            <a:lvl4pPr marL="1371600" indent="0" algn="ctr" defTabSz="914400" rtl="0" eaLnBrk="1" latinLnBrk="0" hangingPunct="1">
              <a:lnSpc>
                <a:spcPct val="100000"/>
              </a:lnSpc>
              <a:spcBef>
                <a:spcPts val="500"/>
              </a:spcBef>
              <a:spcAft>
                <a:spcPts val="600"/>
              </a:spcAft>
              <a:buFont typeface="Arial" panose="020B0604020202020204" pitchFamily="34" charset="0"/>
              <a:buNone/>
              <a:defRPr sz="1600" b="0" i="0" kern="1200">
                <a:solidFill>
                  <a:srgbClr val="7F7F7F"/>
                </a:solidFill>
                <a:latin typeface="Montserrat Light" pitchFamily="2" charset="77"/>
                <a:ea typeface="+mn-ea"/>
                <a:cs typeface="+mn-cs"/>
              </a:defRPr>
            </a:lvl4pPr>
            <a:lvl5pPr marL="1828800" indent="0" algn="ctr" defTabSz="914400" rtl="0" eaLnBrk="1" latinLnBrk="0" hangingPunct="1">
              <a:lnSpc>
                <a:spcPct val="100000"/>
              </a:lnSpc>
              <a:spcBef>
                <a:spcPts val="500"/>
              </a:spcBef>
              <a:spcAft>
                <a:spcPts val="600"/>
              </a:spcAft>
              <a:buFont typeface="Arial" panose="020B0604020202020204" pitchFamily="34" charset="0"/>
              <a:buNone/>
              <a:defRPr sz="1600" b="0" i="0" kern="1200">
                <a:solidFill>
                  <a:srgbClr val="7F7F7F"/>
                </a:solidFill>
                <a:latin typeface="Montserrat Ligh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0"/>
              </a:spcAft>
            </a:pPr>
            <a:r>
              <a:rPr lang="en-US" sz="2000">
                <a:solidFill>
                  <a:srgbClr val="FF9500"/>
                </a:solidFill>
              </a:rPr>
              <a:t>Ali Qureshi</a:t>
            </a:r>
            <a:r>
              <a:rPr lang="en-US" sz="1400">
                <a:solidFill>
                  <a:srgbClr val="FF9500"/>
                </a:solidFill>
              </a:rPr>
              <a:t>, CA, CPA, CFA</a:t>
            </a:r>
            <a:endParaRPr lang="en-US" sz="2000">
              <a:solidFill>
                <a:srgbClr val="FF9500"/>
              </a:solidFill>
            </a:endParaRPr>
          </a:p>
          <a:p>
            <a:pPr algn="l">
              <a:spcBef>
                <a:spcPts val="0"/>
              </a:spcBef>
              <a:spcAft>
                <a:spcPts val="0"/>
              </a:spcAft>
            </a:pPr>
            <a:r>
              <a:rPr lang="en-US" sz="1600" b="0">
                <a:solidFill>
                  <a:schemeClr val="tx1">
                    <a:lumMod val="75000"/>
                    <a:lumOff val="25000"/>
                  </a:schemeClr>
                </a:solidFill>
              </a:rPr>
              <a:t>Co-Founder</a:t>
            </a:r>
          </a:p>
          <a:p>
            <a:pPr algn="l">
              <a:spcBef>
                <a:spcPts val="0"/>
              </a:spcBef>
              <a:spcAft>
                <a:spcPts val="0"/>
              </a:spcAft>
            </a:pPr>
            <a:endParaRPr lang="en-US" sz="1400" b="0">
              <a:solidFill>
                <a:schemeClr val="tx1">
                  <a:lumMod val="75000"/>
                  <a:lumOff val="25000"/>
                </a:schemeClr>
              </a:solidFill>
              <a:latin typeface="Montserrat Light" pitchFamily="2" charset="77"/>
            </a:endParaRPr>
          </a:p>
          <a:p>
            <a:pPr algn="l">
              <a:spcBef>
                <a:spcPts val="0"/>
              </a:spcBef>
              <a:spcAft>
                <a:spcPts val="0"/>
              </a:spcAft>
            </a:pPr>
            <a:r>
              <a:rPr lang="en-US" sz="1400" b="0">
                <a:solidFill>
                  <a:schemeClr val="tx1">
                    <a:lumMod val="75000"/>
                    <a:lumOff val="25000"/>
                  </a:schemeClr>
                </a:solidFill>
                <a:latin typeface="Montserrat Light" pitchFamily="2" charset="77"/>
              </a:rPr>
              <a:t>+1 (416) 727-0467 </a:t>
            </a:r>
          </a:p>
          <a:p>
            <a:pPr algn="l">
              <a:spcBef>
                <a:spcPts val="0"/>
              </a:spcBef>
              <a:spcAft>
                <a:spcPts val="0"/>
              </a:spcAft>
            </a:pPr>
            <a:r>
              <a:rPr lang="en-US" sz="1400" b="0">
                <a:latin typeface="Montserrat Light" pitchFamily="2" charset="77"/>
                <a:hlinkClick r:id="rId3"/>
              </a:rPr>
              <a:t>aqureshi@sidedrawerinc.com</a:t>
            </a:r>
            <a:endParaRPr lang="en-US" sz="1400" b="0">
              <a:latin typeface="Montserrat Light" pitchFamily="2" charset="77"/>
            </a:endParaRPr>
          </a:p>
        </p:txBody>
      </p:sp>
    </p:spTree>
    <p:extLst>
      <p:ext uri="{BB962C8B-B14F-4D97-AF65-F5344CB8AC3E}">
        <p14:creationId xmlns:p14="http://schemas.microsoft.com/office/powerpoint/2010/main" val="1354674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545825-DC77-41D8-AF03-1CDE05142717}"/>
              </a:ext>
            </a:extLst>
          </p:cNvPr>
          <p:cNvSpPr>
            <a:spLocks noGrp="1"/>
          </p:cNvSpPr>
          <p:nvPr>
            <p:ph type="body" idx="1"/>
          </p:nvPr>
        </p:nvSpPr>
        <p:spPr>
          <a:xfrm>
            <a:off x="1703705" y="2579528"/>
            <a:ext cx="8784590" cy="1698944"/>
          </a:xfrm>
        </p:spPr>
        <p:txBody>
          <a:bodyPr>
            <a:normAutofit fontScale="92500"/>
          </a:bodyPr>
          <a:lstStyle/>
          <a:p>
            <a:pPr marL="114300" indent="0" algn="ctr">
              <a:lnSpc>
                <a:spcPct val="120000"/>
              </a:lnSpc>
              <a:buClr>
                <a:srgbClr val="FF9500"/>
              </a:buClr>
              <a:buNone/>
            </a:pPr>
            <a:r>
              <a:rPr lang="en-CA" sz="3600" b="1" dirty="0">
                <a:solidFill>
                  <a:schemeClr val="tx1">
                    <a:lumMod val="75000"/>
                    <a:lumOff val="25000"/>
                  </a:schemeClr>
                </a:solidFill>
                <a:cs typeface="Poppins Light" pitchFamily="2" charset="77"/>
              </a:rPr>
              <a:t>If I died tomorrow, would my spouse </a:t>
            </a:r>
          </a:p>
          <a:p>
            <a:pPr marL="114300" indent="0" algn="ctr">
              <a:lnSpc>
                <a:spcPct val="120000"/>
              </a:lnSpc>
              <a:buClr>
                <a:srgbClr val="FF9500"/>
              </a:buClr>
              <a:buNone/>
            </a:pPr>
            <a:r>
              <a:rPr lang="en-CA" sz="3600" b="1" dirty="0">
                <a:solidFill>
                  <a:schemeClr val="tx1">
                    <a:lumMod val="75000"/>
                    <a:lumOff val="25000"/>
                  </a:schemeClr>
                </a:solidFill>
                <a:cs typeface="Poppins Light" pitchFamily="2" charset="77"/>
              </a:rPr>
              <a:t>know where all our stuff is?</a:t>
            </a:r>
          </a:p>
        </p:txBody>
      </p:sp>
      <p:sp>
        <p:nvSpPr>
          <p:cNvPr id="6" name="Title 1">
            <a:extLst>
              <a:ext uri="{FF2B5EF4-FFF2-40B4-BE49-F238E27FC236}">
                <a16:creationId xmlns:a16="http://schemas.microsoft.com/office/drawing/2014/main" id="{7333C1AD-A378-4F41-80D4-F8DDA521CA66}"/>
              </a:ext>
            </a:extLst>
          </p:cNvPr>
          <p:cNvSpPr>
            <a:spLocks noGrp="1"/>
          </p:cNvSpPr>
          <p:nvPr>
            <p:ph type="title"/>
          </p:nvPr>
        </p:nvSpPr>
        <p:spPr>
          <a:xfrm>
            <a:off x="838200" y="365126"/>
            <a:ext cx="10515600" cy="878884"/>
          </a:xfrm>
        </p:spPr>
        <p:txBody>
          <a:bodyPr/>
          <a:lstStyle/>
          <a:p>
            <a:r>
              <a:rPr lang="en-US" dirty="0"/>
              <a:t>Foundational question</a:t>
            </a:r>
          </a:p>
        </p:txBody>
      </p:sp>
      <p:pic>
        <p:nvPicPr>
          <p:cNvPr id="4" name="Graphic 3" descr="Open quotation mark with solid fill">
            <a:extLst>
              <a:ext uri="{FF2B5EF4-FFF2-40B4-BE49-F238E27FC236}">
                <a16:creationId xmlns:a16="http://schemas.microsoft.com/office/drawing/2014/main" id="{BEE3681A-0226-0A0D-22F7-EF93E97622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305" y="2426016"/>
            <a:ext cx="914400" cy="914400"/>
          </a:xfrm>
          <a:prstGeom prst="rect">
            <a:avLst/>
          </a:prstGeom>
        </p:spPr>
      </p:pic>
      <p:pic>
        <p:nvPicPr>
          <p:cNvPr id="5" name="Graphic 4" descr="Open quotation mark with solid fill">
            <a:extLst>
              <a:ext uri="{FF2B5EF4-FFF2-40B4-BE49-F238E27FC236}">
                <a16:creationId xmlns:a16="http://schemas.microsoft.com/office/drawing/2014/main" id="{C1CC7269-6058-17BC-2137-7EADBDAA17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488295" y="2426016"/>
            <a:ext cx="914400" cy="914400"/>
          </a:xfrm>
          <a:prstGeom prst="rect">
            <a:avLst/>
          </a:prstGeom>
        </p:spPr>
      </p:pic>
    </p:spTree>
    <p:extLst>
      <p:ext uri="{BB962C8B-B14F-4D97-AF65-F5344CB8AC3E}">
        <p14:creationId xmlns:p14="http://schemas.microsoft.com/office/powerpoint/2010/main" val="178228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33C1AD-A378-4F41-80D4-F8DDA521CA66}"/>
              </a:ext>
            </a:extLst>
          </p:cNvPr>
          <p:cNvSpPr>
            <a:spLocks noGrp="1"/>
          </p:cNvSpPr>
          <p:nvPr>
            <p:ph type="title"/>
          </p:nvPr>
        </p:nvSpPr>
        <p:spPr>
          <a:xfrm>
            <a:off x="838200" y="365126"/>
            <a:ext cx="10515600" cy="878884"/>
          </a:xfrm>
        </p:spPr>
        <p:txBody>
          <a:bodyPr/>
          <a:lstStyle/>
          <a:p>
            <a:r>
              <a:rPr lang="en-US" dirty="0"/>
              <a:t>We are digital hoarders</a:t>
            </a:r>
          </a:p>
        </p:txBody>
      </p:sp>
      <p:pic>
        <p:nvPicPr>
          <p:cNvPr id="1026" name="Picture 2" descr="Gmail Logo | Symbol, History, PNG (3840*2160)">
            <a:extLst>
              <a:ext uri="{FF2B5EF4-FFF2-40B4-BE49-F238E27FC236}">
                <a16:creationId xmlns:a16="http://schemas.microsoft.com/office/drawing/2014/main" id="{287DC0DB-2F0E-5CE0-7C68-B8DD4E5B1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2820" y="2007279"/>
            <a:ext cx="18288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9D2C825-BE82-C7BB-1DBA-FC2016976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835" y="1828209"/>
            <a:ext cx="1370217" cy="137021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D289822-FDB9-D748-BAA2-08AB7427D84C}"/>
              </a:ext>
            </a:extLst>
          </p:cNvPr>
          <p:cNvSpPr txBox="1"/>
          <p:nvPr/>
        </p:nvSpPr>
        <p:spPr>
          <a:xfrm>
            <a:off x="1239520" y="3659574"/>
            <a:ext cx="2354900" cy="1387111"/>
          </a:xfrm>
          <a:prstGeom prst="rect">
            <a:avLst/>
          </a:prstGeom>
          <a:noFill/>
        </p:spPr>
        <p:txBody>
          <a:bodyPr wrap="square">
            <a:spAutoFit/>
          </a:bodyPr>
          <a:lstStyle/>
          <a:p>
            <a:pPr algn="ctr">
              <a:lnSpc>
                <a:spcPct val="120000"/>
              </a:lnSpc>
              <a:buClr>
                <a:srgbClr val="FF9500"/>
              </a:buClr>
            </a:pPr>
            <a:r>
              <a:rPr lang="en-CA" sz="2400" dirty="0">
                <a:solidFill>
                  <a:schemeClr val="tx1">
                    <a:lumMod val="75000"/>
                    <a:lumOff val="25000"/>
                  </a:schemeClr>
                </a:solidFill>
                <a:latin typeface="Montserrat Light" pitchFamily="2" charset="77"/>
                <a:cs typeface="Poppins" pitchFamily="2" charset="77"/>
              </a:rPr>
              <a:t>Dropbox has 4.5GB across 4,000+ files</a:t>
            </a:r>
          </a:p>
        </p:txBody>
      </p:sp>
      <p:sp>
        <p:nvSpPr>
          <p:cNvPr id="14" name="TextBox 13">
            <a:extLst>
              <a:ext uri="{FF2B5EF4-FFF2-40B4-BE49-F238E27FC236}">
                <a16:creationId xmlns:a16="http://schemas.microsoft.com/office/drawing/2014/main" id="{C177FEA6-DA3D-8DBC-3D51-0D9B794D40A2}"/>
              </a:ext>
            </a:extLst>
          </p:cNvPr>
          <p:cNvSpPr txBox="1"/>
          <p:nvPr/>
        </p:nvSpPr>
        <p:spPr>
          <a:xfrm>
            <a:off x="4445588" y="3659574"/>
            <a:ext cx="2809333" cy="1387111"/>
          </a:xfrm>
          <a:prstGeom prst="rect">
            <a:avLst/>
          </a:prstGeom>
          <a:noFill/>
        </p:spPr>
        <p:txBody>
          <a:bodyPr wrap="square">
            <a:spAutoFit/>
          </a:bodyPr>
          <a:lstStyle/>
          <a:p>
            <a:pPr algn="ctr">
              <a:lnSpc>
                <a:spcPct val="120000"/>
              </a:lnSpc>
              <a:buClr>
                <a:srgbClr val="FF9500"/>
              </a:buClr>
            </a:pPr>
            <a:r>
              <a:rPr lang="en-CA" sz="2400" dirty="0">
                <a:solidFill>
                  <a:schemeClr val="tx1">
                    <a:lumMod val="75000"/>
                    <a:lumOff val="25000"/>
                  </a:schemeClr>
                </a:solidFill>
                <a:latin typeface="Montserrat Light" pitchFamily="2" charset="77"/>
                <a:cs typeface="Poppins" pitchFamily="2" charset="77"/>
              </a:rPr>
              <a:t>Google Drive has 105GB across 9,000+ files</a:t>
            </a:r>
          </a:p>
        </p:txBody>
      </p:sp>
      <p:sp>
        <p:nvSpPr>
          <p:cNvPr id="15" name="TextBox 14">
            <a:extLst>
              <a:ext uri="{FF2B5EF4-FFF2-40B4-BE49-F238E27FC236}">
                <a16:creationId xmlns:a16="http://schemas.microsoft.com/office/drawing/2014/main" id="{D677784B-C43B-D818-715C-2386D94BEC9B}"/>
              </a:ext>
            </a:extLst>
          </p:cNvPr>
          <p:cNvSpPr txBox="1"/>
          <p:nvPr/>
        </p:nvSpPr>
        <p:spPr>
          <a:xfrm>
            <a:off x="8291275" y="3659574"/>
            <a:ext cx="2431890" cy="943913"/>
          </a:xfrm>
          <a:prstGeom prst="rect">
            <a:avLst/>
          </a:prstGeom>
          <a:noFill/>
        </p:spPr>
        <p:txBody>
          <a:bodyPr wrap="square">
            <a:spAutoFit/>
          </a:bodyPr>
          <a:lstStyle/>
          <a:p>
            <a:pPr algn="ctr">
              <a:lnSpc>
                <a:spcPct val="120000"/>
              </a:lnSpc>
              <a:buClr>
                <a:srgbClr val="FF9500"/>
              </a:buClr>
            </a:pPr>
            <a:r>
              <a:rPr lang="en-CA" sz="2400" dirty="0">
                <a:solidFill>
                  <a:schemeClr val="tx1">
                    <a:lumMod val="75000"/>
                    <a:lumOff val="25000"/>
                  </a:schemeClr>
                </a:solidFill>
                <a:latin typeface="Montserrat Light" pitchFamily="2" charset="77"/>
                <a:cs typeface="Poppins" pitchFamily="2" charset="77"/>
              </a:rPr>
              <a:t>Gmail has 50,000+ emails</a:t>
            </a:r>
          </a:p>
        </p:txBody>
      </p:sp>
      <p:sp>
        <p:nvSpPr>
          <p:cNvPr id="17" name="TextBox 16">
            <a:extLst>
              <a:ext uri="{FF2B5EF4-FFF2-40B4-BE49-F238E27FC236}">
                <a16:creationId xmlns:a16="http://schemas.microsoft.com/office/drawing/2014/main" id="{9E2AAB6C-2536-59E0-253A-773B295B6C82}"/>
              </a:ext>
            </a:extLst>
          </p:cNvPr>
          <p:cNvSpPr txBox="1"/>
          <p:nvPr/>
        </p:nvSpPr>
        <p:spPr>
          <a:xfrm>
            <a:off x="2634301" y="5491210"/>
            <a:ext cx="6927532" cy="802014"/>
          </a:xfrm>
          <a:prstGeom prst="rect">
            <a:avLst/>
          </a:prstGeom>
          <a:noFill/>
        </p:spPr>
        <p:txBody>
          <a:bodyPr wrap="square">
            <a:spAutoFit/>
          </a:bodyPr>
          <a:lstStyle/>
          <a:p>
            <a:pPr algn="ctr">
              <a:lnSpc>
                <a:spcPct val="120000"/>
              </a:lnSpc>
              <a:buClr>
                <a:srgbClr val="FF9500"/>
              </a:buClr>
            </a:pPr>
            <a:r>
              <a:rPr lang="en-CA" sz="2000" i="1" dirty="0">
                <a:solidFill>
                  <a:schemeClr val="tx1">
                    <a:lumMod val="75000"/>
                    <a:lumOff val="25000"/>
                  </a:schemeClr>
                </a:solidFill>
                <a:latin typeface="Montserrat Light" pitchFamily="2" charset="77"/>
                <a:cs typeface="Poppins" pitchFamily="2" charset="77"/>
              </a:rPr>
              <a:t>… growing every year and getting more complicated at every stage (marriage, children, </a:t>
            </a:r>
            <a:r>
              <a:rPr lang="en-CA" sz="2000" i="1" dirty="0" err="1">
                <a:solidFill>
                  <a:schemeClr val="tx1">
                    <a:lumMod val="75000"/>
                    <a:lumOff val="25000"/>
                  </a:schemeClr>
                </a:solidFill>
                <a:latin typeface="Montserrat Light" pitchFamily="2" charset="77"/>
                <a:cs typeface="Poppins" pitchFamily="2" charset="77"/>
              </a:rPr>
              <a:t>etc</a:t>
            </a:r>
            <a:r>
              <a:rPr lang="en-CA" sz="2000" i="1" dirty="0">
                <a:solidFill>
                  <a:schemeClr val="tx1">
                    <a:lumMod val="75000"/>
                    <a:lumOff val="25000"/>
                  </a:schemeClr>
                </a:solidFill>
                <a:latin typeface="Montserrat Light" pitchFamily="2" charset="77"/>
                <a:cs typeface="Poppins" pitchFamily="2" charset="77"/>
              </a:rPr>
              <a:t>)</a:t>
            </a:r>
          </a:p>
        </p:txBody>
      </p:sp>
      <p:pic>
        <p:nvPicPr>
          <p:cNvPr id="1030" name="Picture 6" descr="Dropbox Logo PNG Transparent &amp; SVG Vector - Freebie Supply">
            <a:extLst>
              <a:ext uri="{FF2B5EF4-FFF2-40B4-BE49-F238E27FC236}">
                <a16:creationId xmlns:a16="http://schemas.microsoft.com/office/drawing/2014/main" id="{92577607-0772-CB26-1C9F-680059DBD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850" y="1940703"/>
            <a:ext cx="1370217" cy="127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941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0FB10-A5B5-864B-8CB9-3A89F54A6E27}"/>
              </a:ext>
            </a:extLst>
          </p:cNvPr>
          <p:cNvSpPr>
            <a:spLocks noGrp="1"/>
          </p:cNvSpPr>
          <p:nvPr>
            <p:ph type="title"/>
          </p:nvPr>
        </p:nvSpPr>
        <p:spPr>
          <a:xfrm>
            <a:off x="838200" y="396000"/>
            <a:ext cx="10683239" cy="748245"/>
          </a:xfrm>
        </p:spPr>
        <p:txBody>
          <a:bodyPr/>
          <a:lstStyle/>
          <a:p>
            <a:r>
              <a:rPr lang="en-CA" dirty="0"/>
              <a:t>Advisor is critical to every family</a:t>
            </a:r>
          </a:p>
        </p:txBody>
      </p:sp>
      <p:grpSp>
        <p:nvGrpSpPr>
          <p:cNvPr id="36" name="Group 35">
            <a:extLst>
              <a:ext uri="{FF2B5EF4-FFF2-40B4-BE49-F238E27FC236}">
                <a16:creationId xmlns:a16="http://schemas.microsoft.com/office/drawing/2014/main" id="{0735929B-F358-9E34-3FB7-B22CB50EF948}"/>
              </a:ext>
            </a:extLst>
          </p:cNvPr>
          <p:cNvGrpSpPr/>
          <p:nvPr/>
        </p:nvGrpSpPr>
        <p:grpSpPr>
          <a:xfrm>
            <a:off x="3548601" y="3275788"/>
            <a:ext cx="4191594" cy="1020799"/>
            <a:chOff x="3306413" y="3035499"/>
            <a:chExt cx="4191594" cy="1020799"/>
          </a:xfrm>
        </p:grpSpPr>
        <p:sp>
          <p:nvSpPr>
            <p:cNvPr id="34" name="TextBox 33">
              <a:extLst>
                <a:ext uri="{FF2B5EF4-FFF2-40B4-BE49-F238E27FC236}">
                  <a16:creationId xmlns:a16="http://schemas.microsoft.com/office/drawing/2014/main" id="{678D50D5-EE8B-C446-B13A-74346ADCA98E}"/>
                </a:ext>
              </a:extLst>
            </p:cNvPr>
            <p:cNvSpPr txBox="1"/>
            <p:nvPr/>
          </p:nvSpPr>
          <p:spPr>
            <a:xfrm>
              <a:off x="3306413" y="3887021"/>
              <a:ext cx="1259531" cy="169277"/>
            </a:xfrm>
            <a:prstGeom prst="rect">
              <a:avLst/>
            </a:prstGeom>
            <a:noFill/>
          </p:spPr>
          <p:txBody>
            <a:bodyPr wrap="square" lIns="0" tIns="0" rIns="0" bIns="0" rtlCol="0">
              <a:spAutoFit/>
            </a:bodyPr>
            <a:lstStyle/>
            <a:p>
              <a:pPr algn="ctr"/>
              <a:r>
                <a:rPr lang="en-US" sz="1100" b="1" dirty="0">
                  <a:solidFill>
                    <a:srgbClr val="7F7F7F"/>
                  </a:solidFill>
                  <a:latin typeface="Montserrat" panose="02000505000000020004" pitchFamily="2" charset="77"/>
                </a:rPr>
                <a:t>Client</a:t>
              </a:r>
            </a:p>
          </p:txBody>
        </p:sp>
        <p:pic>
          <p:nvPicPr>
            <p:cNvPr id="6" name="Graphic 5" descr="Family with girl with solid fill">
              <a:extLst>
                <a:ext uri="{FF2B5EF4-FFF2-40B4-BE49-F238E27FC236}">
                  <a16:creationId xmlns:a16="http://schemas.microsoft.com/office/drawing/2014/main" id="{60E408E9-673A-3243-9F7E-271D9369E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3056" y="3035499"/>
              <a:ext cx="835684" cy="835686"/>
            </a:xfrm>
            <a:prstGeom prst="rect">
              <a:avLst/>
            </a:prstGeom>
          </p:spPr>
        </p:pic>
        <p:pic>
          <p:nvPicPr>
            <p:cNvPr id="44" name="Graphic 43" descr="Female Profile">
              <a:extLst>
                <a:ext uri="{FF2B5EF4-FFF2-40B4-BE49-F238E27FC236}">
                  <a16:creationId xmlns:a16="http://schemas.microsoft.com/office/drawing/2014/main" id="{BE33266A-AD67-3145-8CAA-AFB3DDF20C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6587" y="3085188"/>
              <a:ext cx="791420" cy="791420"/>
            </a:xfrm>
            <a:prstGeom prst="rect">
              <a:avLst/>
            </a:prstGeom>
          </p:spPr>
        </p:pic>
        <p:sp>
          <p:nvSpPr>
            <p:cNvPr id="45" name="TextBox 44">
              <a:extLst>
                <a:ext uri="{FF2B5EF4-FFF2-40B4-BE49-F238E27FC236}">
                  <a16:creationId xmlns:a16="http://schemas.microsoft.com/office/drawing/2014/main" id="{454939D5-3E85-2546-83F5-A9FCE5E4DE45}"/>
                </a:ext>
              </a:extLst>
            </p:cNvPr>
            <p:cNvSpPr txBox="1"/>
            <p:nvPr/>
          </p:nvSpPr>
          <p:spPr>
            <a:xfrm>
              <a:off x="6814587" y="3878938"/>
              <a:ext cx="641752" cy="169277"/>
            </a:xfrm>
            <a:prstGeom prst="rect">
              <a:avLst/>
            </a:prstGeom>
            <a:noFill/>
          </p:spPr>
          <p:txBody>
            <a:bodyPr wrap="square" lIns="0" tIns="0" rIns="0" bIns="0" rtlCol="0">
              <a:spAutoFit/>
            </a:bodyPr>
            <a:lstStyle/>
            <a:p>
              <a:pPr algn="ctr"/>
              <a:r>
                <a:rPr lang="en-US" sz="1100" b="1" dirty="0">
                  <a:solidFill>
                    <a:srgbClr val="7F7F7F"/>
                  </a:solidFill>
                  <a:latin typeface="Montserrat" panose="02000505000000020004" pitchFamily="2" charset="77"/>
                </a:rPr>
                <a:t>Advisor</a:t>
              </a:r>
            </a:p>
          </p:txBody>
        </p:sp>
      </p:grpSp>
    </p:spTree>
    <p:extLst>
      <p:ext uri="{BB962C8B-B14F-4D97-AF65-F5344CB8AC3E}">
        <p14:creationId xmlns:p14="http://schemas.microsoft.com/office/powerpoint/2010/main" val="2644840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0FB10-A5B5-864B-8CB9-3A89F54A6E27}"/>
              </a:ext>
            </a:extLst>
          </p:cNvPr>
          <p:cNvSpPr>
            <a:spLocks noGrp="1"/>
          </p:cNvSpPr>
          <p:nvPr>
            <p:ph type="title"/>
          </p:nvPr>
        </p:nvSpPr>
        <p:spPr>
          <a:xfrm>
            <a:off x="838200" y="396000"/>
            <a:ext cx="10683239" cy="748245"/>
          </a:xfrm>
        </p:spPr>
        <p:txBody>
          <a:bodyPr/>
          <a:lstStyle/>
          <a:p>
            <a:r>
              <a:rPr lang="en-CA" dirty="0"/>
              <a:t>Despite multiple professionals</a:t>
            </a:r>
          </a:p>
        </p:txBody>
      </p:sp>
      <p:grpSp>
        <p:nvGrpSpPr>
          <p:cNvPr id="36" name="Group 35">
            <a:extLst>
              <a:ext uri="{FF2B5EF4-FFF2-40B4-BE49-F238E27FC236}">
                <a16:creationId xmlns:a16="http://schemas.microsoft.com/office/drawing/2014/main" id="{0735929B-F358-9E34-3FB7-B22CB50EF948}"/>
              </a:ext>
            </a:extLst>
          </p:cNvPr>
          <p:cNvGrpSpPr/>
          <p:nvPr/>
        </p:nvGrpSpPr>
        <p:grpSpPr>
          <a:xfrm>
            <a:off x="3462875" y="3241579"/>
            <a:ext cx="4191594" cy="1020799"/>
            <a:chOff x="3306413" y="3035499"/>
            <a:chExt cx="4191594" cy="1020799"/>
          </a:xfrm>
        </p:grpSpPr>
        <p:sp>
          <p:nvSpPr>
            <p:cNvPr id="34" name="TextBox 33">
              <a:extLst>
                <a:ext uri="{FF2B5EF4-FFF2-40B4-BE49-F238E27FC236}">
                  <a16:creationId xmlns:a16="http://schemas.microsoft.com/office/drawing/2014/main" id="{678D50D5-EE8B-C446-B13A-74346ADCA98E}"/>
                </a:ext>
              </a:extLst>
            </p:cNvPr>
            <p:cNvSpPr txBox="1"/>
            <p:nvPr/>
          </p:nvSpPr>
          <p:spPr>
            <a:xfrm>
              <a:off x="3306413" y="3887021"/>
              <a:ext cx="1259531" cy="169277"/>
            </a:xfrm>
            <a:prstGeom prst="rect">
              <a:avLst/>
            </a:prstGeom>
            <a:noFill/>
          </p:spPr>
          <p:txBody>
            <a:bodyPr wrap="square" lIns="0" tIns="0" rIns="0" bIns="0" rtlCol="0">
              <a:spAutoFit/>
            </a:bodyPr>
            <a:lstStyle/>
            <a:p>
              <a:pPr algn="ctr"/>
              <a:r>
                <a:rPr lang="en-US" sz="1100" b="1" dirty="0">
                  <a:solidFill>
                    <a:srgbClr val="7F7F7F"/>
                  </a:solidFill>
                  <a:latin typeface="Montserrat" panose="02000505000000020004" pitchFamily="2" charset="77"/>
                </a:rPr>
                <a:t>Client</a:t>
              </a:r>
            </a:p>
          </p:txBody>
        </p:sp>
        <p:pic>
          <p:nvPicPr>
            <p:cNvPr id="6" name="Graphic 5" descr="Family with girl with solid fill">
              <a:extLst>
                <a:ext uri="{FF2B5EF4-FFF2-40B4-BE49-F238E27FC236}">
                  <a16:creationId xmlns:a16="http://schemas.microsoft.com/office/drawing/2014/main" id="{60E408E9-673A-3243-9F7E-271D9369E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3056" y="3035499"/>
              <a:ext cx="835684" cy="835686"/>
            </a:xfrm>
            <a:prstGeom prst="rect">
              <a:avLst/>
            </a:prstGeom>
          </p:spPr>
        </p:pic>
        <p:pic>
          <p:nvPicPr>
            <p:cNvPr id="44" name="Graphic 43" descr="Female Profile">
              <a:extLst>
                <a:ext uri="{FF2B5EF4-FFF2-40B4-BE49-F238E27FC236}">
                  <a16:creationId xmlns:a16="http://schemas.microsoft.com/office/drawing/2014/main" id="{BE33266A-AD67-3145-8CAA-AFB3DDF20C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6587" y="3085188"/>
              <a:ext cx="791420" cy="791420"/>
            </a:xfrm>
            <a:prstGeom prst="rect">
              <a:avLst/>
            </a:prstGeom>
          </p:spPr>
        </p:pic>
        <p:sp>
          <p:nvSpPr>
            <p:cNvPr id="45" name="TextBox 44">
              <a:extLst>
                <a:ext uri="{FF2B5EF4-FFF2-40B4-BE49-F238E27FC236}">
                  <a16:creationId xmlns:a16="http://schemas.microsoft.com/office/drawing/2014/main" id="{454939D5-3E85-2546-83F5-A9FCE5E4DE45}"/>
                </a:ext>
              </a:extLst>
            </p:cNvPr>
            <p:cNvSpPr txBox="1"/>
            <p:nvPr/>
          </p:nvSpPr>
          <p:spPr>
            <a:xfrm>
              <a:off x="6814587" y="3878938"/>
              <a:ext cx="641752" cy="169277"/>
            </a:xfrm>
            <a:prstGeom prst="rect">
              <a:avLst/>
            </a:prstGeom>
            <a:noFill/>
          </p:spPr>
          <p:txBody>
            <a:bodyPr wrap="square" lIns="0" tIns="0" rIns="0" bIns="0" rtlCol="0">
              <a:spAutoFit/>
            </a:bodyPr>
            <a:lstStyle/>
            <a:p>
              <a:pPr algn="ctr"/>
              <a:r>
                <a:rPr lang="en-US" sz="1100" b="1" dirty="0">
                  <a:solidFill>
                    <a:srgbClr val="7F7F7F"/>
                  </a:solidFill>
                  <a:latin typeface="Montserrat" panose="02000505000000020004" pitchFamily="2" charset="77"/>
                </a:rPr>
                <a:t>Advisor</a:t>
              </a:r>
            </a:p>
          </p:txBody>
        </p:sp>
      </p:grpSp>
      <p:grpSp>
        <p:nvGrpSpPr>
          <p:cNvPr id="33" name="Group 32">
            <a:extLst>
              <a:ext uri="{FF2B5EF4-FFF2-40B4-BE49-F238E27FC236}">
                <a16:creationId xmlns:a16="http://schemas.microsoft.com/office/drawing/2014/main" id="{B61F30D6-D45D-4BAD-2CE3-834ADAE6504D}"/>
              </a:ext>
            </a:extLst>
          </p:cNvPr>
          <p:cNvGrpSpPr/>
          <p:nvPr/>
        </p:nvGrpSpPr>
        <p:grpSpPr>
          <a:xfrm>
            <a:off x="2688339" y="1575523"/>
            <a:ext cx="6395687" cy="4386442"/>
            <a:chOff x="2519276" y="1260121"/>
            <a:chExt cx="6395687" cy="4386442"/>
          </a:xfrm>
        </p:grpSpPr>
        <p:sp>
          <p:nvSpPr>
            <p:cNvPr id="35" name="TextBox 34">
              <a:extLst>
                <a:ext uri="{FF2B5EF4-FFF2-40B4-BE49-F238E27FC236}">
                  <a16:creationId xmlns:a16="http://schemas.microsoft.com/office/drawing/2014/main" id="{7CF142ED-C75C-D345-B2E4-FB418E2D923B}"/>
                </a:ext>
              </a:extLst>
            </p:cNvPr>
            <p:cNvSpPr txBox="1"/>
            <p:nvPr/>
          </p:nvSpPr>
          <p:spPr>
            <a:xfrm>
              <a:off x="7121946" y="2167392"/>
              <a:ext cx="852722" cy="1384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Accountant</a:t>
              </a:r>
            </a:p>
          </p:txBody>
        </p:sp>
        <p:pic>
          <p:nvPicPr>
            <p:cNvPr id="47" name="Graphic 46" descr="Female Profile">
              <a:extLst>
                <a:ext uri="{FF2B5EF4-FFF2-40B4-BE49-F238E27FC236}">
                  <a16:creationId xmlns:a16="http://schemas.microsoft.com/office/drawing/2014/main" id="{BB983558-62C2-F948-AC62-34B571533A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884" y="1260121"/>
              <a:ext cx="668046" cy="668045"/>
            </a:xfrm>
            <a:prstGeom prst="rect">
              <a:avLst/>
            </a:prstGeom>
          </p:spPr>
        </p:pic>
        <p:sp>
          <p:nvSpPr>
            <p:cNvPr id="48" name="TextBox 47">
              <a:extLst>
                <a:ext uri="{FF2B5EF4-FFF2-40B4-BE49-F238E27FC236}">
                  <a16:creationId xmlns:a16="http://schemas.microsoft.com/office/drawing/2014/main" id="{E65550BB-8574-0948-83CE-4E6C73EF5056}"/>
                </a:ext>
              </a:extLst>
            </p:cNvPr>
            <p:cNvSpPr txBox="1"/>
            <p:nvPr/>
          </p:nvSpPr>
          <p:spPr>
            <a:xfrm>
              <a:off x="5398823" y="1892506"/>
              <a:ext cx="540167" cy="138499"/>
            </a:xfrm>
            <a:prstGeom prst="rect">
              <a:avLst/>
            </a:prstGeom>
            <a:noFill/>
          </p:spPr>
          <p:txBody>
            <a:bodyPr wrap="square" lIns="0" tIns="0" rIns="0" bIns="0" rtlCol="0">
              <a:spAutoFit/>
            </a:bodyPr>
            <a:lstStyle/>
            <a:p>
              <a:pPr algn="ctr"/>
              <a:r>
                <a:rPr lang="en-US" sz="900">
                  <a:solidFill>
                    <a:srgbClr val="7F7F7F"/>
                  </a:solidFill>
                  <a:latin typeface="Montserrat" panose="02000505000000020004" pitchFamily="2" charset="77"/>
                </a:rPr>
                <a:t>Lawyer</a:t>
              </a:r>
            </a:p>
          </p:txBody>
        </p:sp>
        <p:pic>
          <p:nvPicPr>
            <p:cNvPr id="50" name="Graphic 49" descr="Female Profile">
              <a:extLst>
                <a:ext uri="{FF2B5EF4-FFF2-40B4-BE49-F238E27FC236}">
                  <a16:creationId xmlns:a16="http://schemas.microsoft.com/office/drawing/2014/main" id="{6130FAAE-A642-4A47-950D-5164D09C7C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40076" y="1548515"/>
              <a:ext cx="668044" cy="668045"/>
            </a:xfrm>
            <a:prstGeom prst="rect">
              <a:avLst/>
            </a:prstGeom>
          </p:spPr>
        </p:pic>
        <p:sp>
          <p:nvSpPr>
            <p:cNvPr id="51" name="TextBox 50">
              <a:extLst>
                <a:ext uri="{FF2B5EF4-FFF2-40B4-BE49-F238E27FC236}">
                  <a16:creationId xmlns:a16="http://schemas.microsoft.com/office/drawing/2014/main" id="{52C3D46C-DE6A-3645-957E-D4889478B53D}"/>
                </a:ext>
              </a:extLst>
            </p:cNvPr>
            <p:cNvSpPr txBox="1"/>
            <p:nvPr/>
          </p:nvSpPr>
          <p:spPr>
            <a:xfrm>
              <a:off x="3195644" y="2178233"/>
              <a:ext cx="756908" cy="1384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Bookkeeper</a:t>
              </a:r>
            </a:p>
          </p:txBody>
        </p:sp>
        <p:pic>
          <p:nvPicPr>
            <p:cNvPr id="53" name="Graphic 52" descr="School boy with solid fill">
              <a:extLst>
                <a:ext uri="{FF2B5EF4-FFF2-40B4-BE49-F238E27FC236}">
                  <a16:creationId xmlns:a16="http://schemas.microsoft.com/office/drawing/2014/main" id="{DF2AC055-3807-BE49-9448-E903B1F4DF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71495" y="3929401"/>
              <a:ext cx="755584" cy="755584"/>
            </a:xfrm>
            <a:prstGeom prst="rect">
              <a:avLst/>
            </a:prstGeom>
          </p:spPr>
        </p:pic>
        <p:sp>
          <p:nvSpPr>
            <p:cNvPr id="54" name="TextBox 53">
              <a:extLst>
                <a:ext uri="{FF2B5EF4-FFF2-40B4-BE49-F238E27FC236}">
                  <a16:creationId xmlns:a16="http://schemas.microsoft.com/office/drawing/2014/main" id="{6C9BC4D1-9450-3745-93CA-806FF9E29C83}"/>
                </a:ext>
              </a:extLst>
            </p:cNvPr>
            <p:cNvSpPr txBox="1"/>
            <p:nvPr/>
          </p:nvSpPr>
          <p:spPr>
            <a:xfrm>
              <a:off x="2519276" y="4646658"/>
              <a:ext cx="1060022" cy="138499"/>
            </a:xfrm>
            <a:prstGeom prst="rect">
              <a:avLst/>
            </a:prstGeom>
            <a:noFill/>
          </p:spPr>
          <p:txBody>
            <a:bodyPr wrap="square" lIns="0" tIns="0" rIns="0" bIns="0" rtlCol="0">
              <a:spAutoFit/>
            </a:bodyPr>
            <a:lstStyle/>
            <a:p>
              <a:pPr algn="ctr"/>
              <a:r>
                <a:rPr lang="en-US" sz="900">
                  <a:solidFill>
                    <a:srgbClr val="7F7F7F"/>
                  </a:solidFill>
                  <a:latin typeface="Montserrat" panose="02000505000000020004" pitchFamily="2" charset="77"/>
                </a:rPr>
                <a:t>Banker</a:t>
              </a:r>
            </a:p>
          </p:txBody>
        </p:sp>
        <p:pic>
          <p:nvPicPr>
            <p:cNvPr id="3" name="Graphic 2" descr="School boy with solid fill">
              <a:extLst>
                <a:ext uri="{FF2B5EF4-FFF2-40B4-BE49-F238E27FC236}">
                  <a16:creationId xmlns:a16="http://schemas.microsoft.com/office/drawing/2014/main" id="{96C710E5-EFEC-B14F-8507-EF17A033C6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52398" y="1453360"/>
              <a:ext cx="755584" cy="755584"/>
            </a:xfrm>
            <a:prstGeom prst="rect">
              <a:avLst/>
            </a:prstGeom>
          </p:spPr>
        </p:pic>
        <p:pic>
          <p:nvPicPr>
            <p:cNvPr id="2" name="Graphic 1" descr="Female Profile">
              <a:extLst>
                <a:ext uri="{FF2B5EF4-FFF2-40B4-BE49-F238E27FC236}">
                  <a16:creationId xmlns:a16="http://schemas.microsoft.com/office/drawing/2014/main" id="{D2620A35-9D5C-D9E2-1D54-5E0F70C7F5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5356" y="4753777"/>
              <a:ext cx="668046" cy="668045"/>
            </a:xfrm>
            <a:prstGeom prst="rect">
              <a:avLst/>
            </a:prstGeom>
          </p:spPr>
        </p:pic>
        <p:sp>
          <p:nvSpPr>
            <p:cNvPr id="4" name="TextBox 3">
              <a:extLst>
                <a:ext uri="{FF2B5EF4-FFF2-40B4-BE49-F238E27FC236}">
                  <a16:creationId xmlns:a16="http://schemas.microsoft.com/office/drawing/2014/main" id="{EF0FB38E-40F4-CC11-D429-5E404685B4C1}"/>
                </a:ext>
              </a:extLst>
            </p:cNvPr>
            <p:cNvSpPr txBox="1"/>
            <p:nvPr/>
          </p:nvSpPr>
          <p:spPr>
            <a:xfrm>
              <a:off x="4671289" y="5436357"/>
              <a:ext cx="540167" cy="1384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Executor</a:t>
              </a:r>
            </a:p>
          </p:txBody>
        </p:sp>
        <p:sp>
          <p:nvSpPr>
            <p:cNvPr id="7" name="TextBox 6">
              <a:extLst>
                <a:ext uri="{FF2B5EF4-FFF2-40B4-BE49-F238E27FC236}">
                  <a16:creationId xmlns:a16="http://schemas.microsoft.com/office/drawing/2014/main" id="{0E73787F-1DB1-B943-E7F4-06DD2CDFADCA}"/>
                </a:ext>
              </a:extLst>
            </p:cNvPr>
            <p:cNvSpPr txBox="1"/>
            <p:nvPr/>
          </p:nvSpPr>
          <p:spPr>
            <a:xfrm>
              <a:off x="6307065" y="5369564"/>
              <a:ext cx="852722" cy="2769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Mortgage Broker</a:t>
              </a:r>
            </a:p>
          </p:txBody>
        </p:sp>
        <p:pic>
          <p:nvPicPr>
            <p:cNvPr id="8" name="Graphic 7" descr="School boy with solid fill">
              <a:extLst>
                <a:ext uri="{FF2B5EF4-FFF2-40B4-BE49-F238E27FC236}">
                  <a16:creationId xmlns:a16="http://schemas.microsoft.com/office/drawing/2014/main" id="{4B5A15C9-8DCD-7B23-CD8D-A74C3D9376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37517" y="4655532"/>
              <a:ext cx="755584" cy="755584"/>
            </a:xfrm>
            <a:prstGeom prst="rect">
              <a:avLst/>
            </a:prstGeom>
          </p:spPr>
        </p:pic>
        <p:sp>
          <p:nvSpPr>
            <p:cNvPr id="9" name="TextBox 8">
              <a:extLst>
                <a:ext uri="{FF2B5EF4-FFF2-40B4-BE49-F238E27FC236}">
                  <a16:creationId xmlns:a16="http://schemas.microsoft.com/office/drawing/2014/main" id="{6EDB2CDC-AD47-395D-5723-AFA49FEF3F24}"/>
                </a:ext>
              </a:extLst>
            </p:cNvPr>
            <p:cNvSpPr txBox="1"/>
            <p:nvPr/>
          </p:nvSpPr>
          <p:spPr>
            <a:xfrm>
              <a:off x="8062241" y="4579074"/>
              <a:ext cx="852722" cy="2769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Insurance Specialist</a:t>
              </a:r>
            </a:p>
          </p:txBody>
        </p:sp>
        <p:pic>
          <p:nvPicPr>
            <p:cNvPr id="11" name="Graphic 10" descr="School boy with solid fill">
              <a:extLst>
                <a:ext uri="{FF2B5EF4-FFF2-40B4-BE49-F238E27FC236}">
                  <a16:creationId xmlns:a16="http://schemas.microsoft.com/office/drawing/2014/main" id="{6432BF67-701B-622B-F7A1-2B0F3D4C7A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92693" y="3865042"/>
              <a:ext cx="755584" cy="755584"/>
            </a:xfrm>
            <a:prstGeom prst="rect">
              <a:avLst/>
            </a:prstGeom>
          </p:spPr>
        </p:pic>
      </p:grpSp>
    </p:spTree>
    <p:extLst>
      <p:ext uri="{BB962C8B-B14F-4D97-AF65-F5344CB8AC3E}">
        <p14:creationId xmlns:p14="http://schemas.microsoft.com/office/powerpoint/2010/main" val="2069833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0FB10-A5B5-864B-8CB9-3A89F54A6E27}"/>
              </a:ext>
            </a:extLst>
          </p:cNvPr>
          <p:cNvSpPr>
            <a:spLocks noGrp="1"/>
          </p:cNvSpPr>
          <p:nvPr>
            <p:ph type="title"/>
          </p:nvPr>
        </p:nvSpPr>
        <p:spPr>
          <a:xfrm>
            <a:off x="838200" y="396000"/>
            <a:ext cx="10683239" cy="748245"/>
          </a:xfrm>
        </p:spPr>
        <p:txBody>
          <a:bodyPr/>
          <a:lstStyle/>
          <a:p>
            <a:r>
              <a:rPr lang="en-CA" dirty="0"/>
              <a:t>But collaboration is messy</a:t>
            </a:r>
          </a:p>
        </p:txBody>
      </p:sp>
      <p:grpSp>
        <p:nvGrpSpPr>
          <p:cNvPr id="36" name="Group 35">
            <a:extLst>
              <a:ext uri="{FF2B5EF4-FFF2-40B4-BE49-F238E27FC236}">
                <a16:creationId xmlns:a16="http://schemas.microsoft.com/office/drawing/2014/main" id="{0735929B-F358-9E34-3FB7-B22CB50EF948}"/>
              </a:ext>
            </a:extLst>
          </p:cNvPr>
          <p:cNvGrpSpPr/>
          <p:nvPr/>
        </p:nvGrpSpPr>
        <p:grpSpPr>
          <a:xfrm>
            <a:off x="3420013" y="3270154"/>
            <a:ext cx="4191594" cy="1020799"/>
            <a:chOff x="3306413" y="3035499"/>
            <a:chExt cx="4191594" cy="1020799"/>
          </a:xfrm>
        </p:grpSpPr>
        <p:sp>
          <p:nvSpPr>
            <p:cNvPr id="34" name="TextBox 33">
              <a:extLst>
                <a:ext uri="{FF2B5EF4-FFF2-40B4-BE49-F238E27FC236}">
                  <a16:creationId xmlns:a16="http://schemas.microsoft.com/office/drawing/2014/main" id="{678D50D5-EE8B-C446-B13A-74346ADCA98E}"/>
                </a:ext>
              </a:extLst>
            </p:cNvPr>
            <p:cNvSpPr txBox="1"/>
            <p:nvPr/>
          </p:nvSpPr>
          <p:spPr>
            <a:xfrm>
              <a:off x="3306413" y="3887021"/>
              <a:ext cx="1259531" cy="169277"/>
            </a:xfrm>
            <a:prstGeom prst="rect">
              <a:avLst/>
            </a:prstGeom>
            <a:noFill/>
          </p:spPr>
          <p:txBody>
            <a:bodyPr wrap="square" lIns="0" tIns="0" rIns="0" bIns="0" rtlCol="0">
              <a:spAutoFit/>
            </a:bodyPr>
            <a:lstStyle/>
            <a:p>
              <a:pPr algn="ctr"/>
              <a:r>
                <a:rPr lang="en-US" sz="1100" b="1" dirty="0">
                  <a:solidFill>
                    <a:srgbClr val="7F7F7F"/>
                  </a:solidFill>
                  <a:latin typeface="Montserrat" panose="02000505000000020004" pitchFamily="2" charset="77"/>
                </a:rPr>
                <a:t>Client</a:t>
              </a:r>
            </a:p>
          </p:txBody>
        </p:sp>
        <p:pic>
          <p:nvPicPr>
            <p:cNvPr id="6" name="Graphic 5" descr="Family with girl with solid fill">
              <a:extLst>
                <a:ext uri="{FF2B5EF4-FFF2-40B4-BE49-F238E27FC236}">
                  <a16:creationId xmlns:a16="http://schemas.microsoft.com/office/drawing/2014/main" id="{60E408E9-673A-3243-9F7E-271D9369E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3056" y="3035499"/>
              <a:ext cx="835684" cy="835686"/>
            </a:xfrm>
            <a:prstGeom prst="rect">
              <a:avLst/>
            </a:prstGeom>
          </p:spPr>
        </p:pic>
        <p:pic>
          <p:nvPicPr>
            <p:cNvPr id="44" name="Graphic 43" descr="Female Profile">
              <a:extLst>
                <a:ext uri="{FF2B5EF4-FFF2-40B4-BE49-F238E27FC236}">
                  <a16:creationId xmlns:a16="http://schemas.microsoft.com/office/drawing/2014/main" id="{BE33266A-AD67-3145-8CAA-AFB3DDF20C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6587" y="3085188"/>
              <a:ext cx="791420" cy="791420"/>
            </a:xfrm>
            <a:prstGeom prst="rect">
              <a:avLst/>
            </a:prstGeom>
          </p:spPr>
        </p:pic>
        <p:sp>
          <p:nvSpPr>
            <p:cNvPr id="45" name="TextBox 44">
              <a:extLst>
                <a:ext uri="{FF2B5EF4-FFF2-40B4-BE49-F238E27FC236}">
                  <a16:creationId xmlns:a16="http://schemas.microsoft.com/office/drawing/2014/main" id="{454939D5-3E85-2546-83F5-A9FCE5E4DE45}"/>
                </a:ext>
              </a:extLst>
            </p:cNvPr>
            <p:cNvSpPr txBox="1"/>
            <p:nvPr/>
          </p:nvSpPr>
          <p:spPr>
            <a:xfrm>
              <a:off x="6814587" y="3878938"/>
              <a:ext cx="641752" cy="169277"/>
            </a:xfrm>
            <a:prstGeom prst="rect">
              <a:avLst/>
            </a:prstGeom>
            <a:noFill/>
          </p:spPr>
          <p:txBody>
            <a:bodyPr wrap="square" lIns="0" tIns="0" rIns="0" bIns="0" rtlCol="0">
              <a:spAutoFit/>
            </a:bodyPr>
            <a:lstStyle/>
            <a:p>
              <a:pPr algn="ctr"/>
              <a:r>
                <a:rPr lang="en-US" sz="1100" b="1" dirty="0">
                  <a:solidFill>
                    <a:srgbClr val="7F7F7F"/>
                  </a:solidFill>
                  <a:latin typeface="Montserrat" panose="02000505000000020004" pitchFamily="2" charset="77"/>
                </a:rPr>
                <a:t>Advisor</a:t>
              </a:r>
            </a:p>
          </p:txBody>
        </p:sp>
      </p:grpSp>
      <p:grpSp>
        <p:nvGrpSpPr>
          <p:cNvPr id="33" name="Group 32">
            <a:extLst>
              <a:ext uri="{FF2B5EF4-FFF2-40B4-BE49-F238E27FC236}">
                <a16:creationId xmlns:a16="http://schemas.microsoft.com/office/drawing/2014/main" id="{B61F30D6-D45D-4BAD-2CE3-834ADAE6504D}"/>
              </a:ext>
            </a:extLst>
          </p:cNvPr>
          <p:cNvGrpSpPr/>
          <p:nvPr/>
        </p:nvGrpSpPr>
        <p:grpSpPr>
          <a:xfrm>
            <a:off x="2676311" y="1530141"/>
            <a:ext cx="6395687" cy="4387174"/>
            <a:chOff x="2519276" y="1260121"/>
            <a:chExt cx="6395687" cy="4387174"/>
          </a:xfrm>
        </p:grpSpPr>
        <p:sp>
          <p:nvSpPr>
            <p:cNvPr id="35" name="TextBox 34">
              <a:extLst>
                <a:ext uri="{FF2B5EF4-FFF2-40B4-BE49-F238E27FC236}">
                  <a16:creationId xmlns:a16="http://schemas.microsoft.com/office/drawing/2014/main" id="{7CF142ED-C75C-D345-B2E4-FB418E2D923B}"/>
                </a:ext>
              </a:extLst>
            </p:cNvPr>
            <p:cNvSpPr txBox="1"/>
            <p:nvPr/>
          </p:nvSpPr>
          <p:spPr>
            <a:xfrm>
              <a:off x="7121946" y="2167392"/>
              <a:ext cx="852722" cy="1384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Accountant</a:t>
              </a:r>
            </a:p>
          </p:txBody>
        </p:sp>
        <p:pic>
          <p:nvPicPr>
            <p:cNvPr id="47" name="Graphic 46" descr="Female Profile">
              <a:extLst>
                <a:ext uri="{FF2B5EF4-FFF2-40B4-BE49-F238E27FC236}">
                  <a16:creationId xmlns:a16="http://schemas.microsoft.com/office/drawing/2014/main" id="{BB983558-62C2-F948-AC62-34B571533A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884" y="1260121"/>
              <a:ext cx="668046" cy="668045"/>
            </a:xfrm>
            <a:prstGeom prst="rect">
              <a:avLst/>
            </a:prstGeom>
          </p:spPr>
        </p:pic>
        <p:sp>
          <p:nvSpPr>
            <p:cNvPr id="48" name="TextBox 47">
              <a:extLst>
                <a:ext uri="{FF2B5EF4-FFF2-40B4-BE49-F238E27FC236}">
                  <a16:creationId xmlns:a16="http://schemas.microsoft.com/office/drawing/2014/main" id="{E65550BB-8574-0948-83CE-4E6C73EF5056}"/>
                </a:ext>
              </a:extLst>
            </p:cNvPr>
            <p:cNvSpPr txBox="1"/>
            <p:nvPr/>
          </p:nvSpPr>
          <p:spPr>
            <a:xfrm>
              <a:off x="5398823" y="1892506"/>
              <a:ext cx="540167" cy="138499"/>
            </a:xfrm>
            <a:prstGeom prst="rect">
              <a:avLst/>
            </a:prstGeom>
            <a:noFill/>
          </p:spPr>
          <p:txBody>
            <a:bodyPr wrap="square" lIns="0" tIns="0" rIns="0" bIns="0" rtlCol="0">
              <a:spAutoFit/>
            </a:bodyPr>
            <a:lstStyle/>
            <a:p>
              <a:pPr algn="ctr"/>
              <a:r>
                <a:rPr lang="en-US" sz="900">
                  <a:solidFill>
                    <a:srgbClr val="7F7F7F"/>
                  </a:solidFill>
                  <a:latin typeface="Montserrat" panose="02000505000000020004" pitchFamily="2" charset="77"/>
                </a:rPr>
                <a:t>Lawyer</a:t>
              </a:r>
            </a:p>
          </p:txBody>
        </p:sp>
        <p:pic>
          <p:nvPicPr>
            <p:cNvPr id="50" name="Graphic 49" descr="Female Profile">
              <a:extLst>
                <a:ext uri="{FF2B5EF4-FFF2-40B4-BE49-F238E27FC236}">
                  <a16:creationId xmlns:a16="http://schemas.microsoft.com/office/drawing/2014/main" id="{6130FAAE-A642-4A47-950D-5164D09C7C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40076" y="1548515"/>
              <a:ext cx="668044" cy="668045"/>
            </a:xfrm>
            <a:prstGeom prst="rect">
              <a:avLst/>
            </a:prstGeom>
          </p:spPr>
        </p:pic>
        <p:sp>
          <p:nvSpPr>
            <p:cNvPr id="51" name="TextBox 50">
              <a:extLst>
                <a:ext uri="{FF2B5EF4-FFF2-40B4-BE49-F238E27FC236}">
                  <a16:creationId xmlns:a16="http://schemas.microsoft.com/office/drawing/2014/main" id="{52C3D46C-DE6A-3645-957E-D4889478B53D}"/>
                </a:ext>
              </a:extLst>
            </p:cNvPr>
            <p:cNvSpPr txBox="1"/>
            <p:nvPr/>
          </p:nvSpPr>
          <p:spPr>
            <a:xfrm>
              <a:off x="3195644" y="2178233"/>
              <a:ext cx="756908" cy="1384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Bookkeeper</a:t>
              </a:r>
            </a:p>
          </p:txBody>
        </p:sp>
        <p:pic>
          <p:nvPicPr>
            <p:cNvPr id="53" name="Graphic 52" descr="School boy with solid fill">
              <a:extLst>
                <a:ext uri="{FF2B5EF4-FFF2-40B4-BE49-F238E27FC236}">
                  <a16:creationId xmlns:a16="http://schemas.microsoft.com/office/drawing/2014/main" id="{DF2AC055-3807-BE49-9448-E903B1F4DF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71495" y="3929401"/>
              <a:ext cx="755584" cy="755584"/>
            </a:xfrm>
            <a:prstGeom prst="rect">
              <a:avLst/>
            </a:prstGeom>
          </p:spPr>
        </p:pic>
        <p:sp>
          <p:nvSpPr>
            <p:cNvPr id="54" name="TextBox 53">
              <a:extLst>
                <a:ext uri="{FF2B5EF4-FFF2-40B4-BE49-F238E27FC236}">
                  <a16:creationId xmlns:a16="http://schemas.microsoft.com/office/drawing/2014/main" id="{6C9BC4D1-9450-3745-93CA-806FF9E29C83}"/>
                </a:ext>
              </a:extLst>
            </p:cNvPr>
            <p:cNvSpPr txBox="1"/>
            <p:nvPr/>
          </p:nvSpPr>
          <p:spPr>
            <a:xfrm>
              <a:off x="2519276" y="4646658"/>
              <a:ext cx="1060022" cy="138499"/>
            </a:xfrm>
            <a:prstGeom prst="rect">
              <a:avLst/>
            </a:prstGeom>
            <a:noFill/>
          </p:spPr>
          <p:txBody>
            <a:bodyPr wrap="square" lIns="0" tIns="0" rIns="0" bIns="0" rtlCol="0">
              <a:spAutoFit/>
            </a:bodyPr>
            <a:lstStyle/>
            <a:p>
              <a:pPr algn="ctr"/>
              <a:r>
                <a:rPr lang="en-US" sz="900">
                  <a:solidFill>
                    <a:srgbClr val="7F7F7F"/>
                  </a:solidFill>
                  <a:latin typeface="Montserrat" panose="02000505000000020004" pitchFamily="2" charset="77"/>
                </a:rPr>
                <a:t>Banker</a:t>
              </a:r>
            </a:p>
          </p:txBody>
        </p:sp>
        <p:pic>
          <p:nvPicPr>
            <p:cNvPr id="3" name="Graphic 2" descr="School boy with solid fill">
              <a:extLst>
                <a:ext uri="{FF2B5EF4-FFF2-40B4-BE49-F238E27FC236}">
                  <a16:creationId xmlns:a16="http://schemas.microsoft.com/office/drawing/2014/main" id="{96C710E5-EFEC-B14F-8507-EF17A033C6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52398" y="1453360"/>
              <a:ext cx="755584" cy="755584"/>
            </a:xfrm>
            <a:prstGeom prst="rect">
              <a:avLst/>
            </a:prstGeom>
          </p:spPr>
        </p:pic>
        <p:pic>
          <p:nvPicPr>
            <p:cNvPr id="2" name="Graphic 1" descr="Female Profile">
              <a:extLst>
                <a:ext uri="{FF2B5EF4-FFF2-40B4-BE49-F238E27FC236}">
                  <a16:creationId xmlns:a16="http://schemas.microsoft.com/office/drawing/2014/main" id="{D2620A35-9D5C-D9E2-1D54-5E0F70C7F5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5356" y="4753777"/>
              <a:ext cx="668046" cy="668045"/>
            </a:xfrm>
            <a:prstGeom prst="rect">
              <a:avLst/>
            </a:prstGeom>
          </p:spPr>
        </p:pic>
        <p:sp>
          <p:nvSpPr>
            <p:cNvPr id="4" name="TextBox 3">
              <a:extLst>
                <a:ext uri="{FF2B5EF4-FFF2-40B4-BE49-F238E27FC236}">
                  <a16:creationId xmlns:a16="http://schemas.microsoft.com/office/drawing/2014/main" id="{EF0FB38E-40F4-CC11-D429-5E404685B4C1}"/>
                </a:ext>
              </a:extLst>
            </p:cNvPr>
            <p:cNvSpPr txBox="1"/>
            <p:nvPr/>
          </p:nvSpPr>
          <p:spPr>
            <a:xfrm>
              <a:off x="4671289" y="5436357"/>
              <a:ext cx="540167" cy="1384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Executor</a:t>
              </a:r>
            </a:p>
          </p:txBody>
        </p:sp>
        <p:sp>
          <p:nvSpPr>
            <p:cNvPr id="7" name="TextBox 6">
              <a:extLst>
                <a:ext uri="{FF2B5EF4-FFF2-40B4-BE49-F238E27FC236}">
                  <a16:creationId xmlns:a16="http://schemas.microsoft.com/office/drawing/2014/main" id="{0E73787F-1DB1-B943-E7F4-06DD2CDFADCA}"/>
                </a:ext>
              </a:extLst>
            </p:cNvPr>
            <p:cNvSpPr txBox="1"/>
            <p:nvPr/>
          </p:nvSpPr>
          <p:spPr>
            <a:xfrm>
              <a:off x="6520072" y="5370296"/>
              <a:ext cx="852722" cy="2769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Mortgage Broker</a:t>
              </a:r>
            </a:p>
          </p:txBody>
        </p:sp>
        <p:pic>
          <p:nvPicPr>
            <p:cNvPr id="8" name="Graphic 7" descr="School boy with solid fill">
              <a:extLst>
                <a:ext uri="{FF2B5EF4-FFF2-40B4-BE49-F238E27FC236}">
                  <a16:creationId xmlns:a16="http://schemas.microsoft.com/office/drawing/2014/main" id="{4B5A15C9-8DCD-7B23-CD8D-A74C3D9376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50524" y="4656264"/>
              <a:ext cx="755584" cy="755584"/>
            </a:xfrm>
            <a:prstGeom prst="rect">
              <a:avLst/>
            </a:prstGeom>
          </p:spPr>
        </p:pic>
        <p:sp>
          <p:nvSpPr>
            <p:cNvPr id="9" name="TextBox 8">
              <a:extLst>
                <a:ext uri="{FF2B5EF4-FFF2-40B4-BE49-F238E27FC236}">
                  <a16:creationId xmlns:a16="http://schemas.microsoft.com/office/drawing/2014/main" id="{6EDB2CDC-AD47-395D-5723-AFA49FEF3F24}"/>
                </a:ext>
              </a:extLst>
            </p:cNvPr>
            <p:cNvSpPr txBox="1"/>
            <p:nvPr/>
          </p:nvSpPr>
          <p:spPr>
            <a:xfrm>
              <a:off x="8062241" y="4579074"/>
              <a:ext cx="852722" cy="2769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Insurance Specialist</a:t>
              </a:r>
            </a:p>
          </p:txBody>
        </p:sp>
        <p:pic>
          <p:nvPicPr>
            <p:cNvPr id="11" name="Graphic 10" descr="School boy with solid fill">
              <a:extLst>
                <a:ext uri="{FF2B5EF4-FFF2-40B4-BE49-F238E27FC236}">
                  <a16:creationId xmlns:a16="http://schemas.microsoft.com/office/drawing/2014/main" id="{6432BF67-701B-622B-F7A1-2B0F3D4C7A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92693" y="3865042"/>
              <a:ext cx="755584" cy="755584"/>
            </a:xfrm>
            <a:prstGeom prst="rect">
              <a:avLst/>
            </a:prstGeom>
          </p:spPr>
        </p:pic>
      </p:grpSp>
      <p:grpSp>
        <p:nvGrpSpPr>
          <p:cNvPr id="39" name="Group 38">
            <a:extLst>
              <a:ext uri="{FF2B5EF4-FFF2-40B4-BE49-F238E27FC236}">
                <a16:creationId xmlns:a16="http://schemas.microsoft.com/office/drawing/2014/main" id="{F8D222B8-83A4-CE6D-0AB7-5FA29FE3B09A}"/>
              </a:ext>
            </a:extLst>
          </p:cNvPr>
          <p:cNvGrpSpPr/>
          <p:nvPr/>
        </p:nvGrpSpPr>
        <p:grpSpPr>
          <a:xfrm>
            <a:off x="3665767" y="1515968"/>
            <a:ext cx="4892594" cy="3944777"/>
            <a:chOff x="3545119" y="1303178"/>
            <a:chExt cx="4892594" cy="3944777"/>
          </a:xfrm>
        </p:grpSpPr>
        <p:sp>
          <p:nvSpPr>
            <p:cNvPr id="10" name="Freeform 9">
              <a:extLst>
                <a:ext uri="{FF2B5EF4-FFF2-40B4-BE49-F238E27FC236}">
                  <a16:creationId xmlns:a16="http://schemas.microsoft.com/office/drawing/2014/main" id="{3437422B-6D3C-0B47-A5A7-A8E8C2BC6C04}"/>
                </a:ext>
              </a:extLst>
            </p:cNvPr>
            <p:cNvSpPr/>
            <p:nvPr/>
          </p:nvSpPr>
          <p:spPr>
            <a:xfrm rot="16679538" flipV="1">
              <a:off x="5297644" y="2721480"/>
              <a:ext cx="3009759" cy="2043192"/>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chemeClr val="accent4">
                  <a:lumMod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3EC2530A-AD50-2ECE-1CB0-2AAFC8F0628B}"/>
                </a:ext>
              </a:extLst>
            </p:cNvPr>
            <p:cNvGrpSpPr/>
            <p:nvPr/>
          </p:nvGrpSpPr>
          <p:grpSpPr>
            <a:xfrm>
              <a:off x="3545119" y="1303178"/>
              <a:ext cx="4892594" cy="3510075"/>
              <a:chOff x="3545119" y="1303178"/>
              <a:chExt cx="4892594" cy="3510075"/>
            </a:xfrm>
          </p:grpSpPr>
          <p:pic>
            <p:nvPicPr>
              <p:cNvPr id="25" name="Graphic 24" descr="Link">
                <a:extLst>
                  <a:ext uri="{FF2B5EF4-FFF2-40B4-BE49-F238E27FC236}">
                    <a16:creationId xmlns:a16="http://schemas.microsoft.com/office/drawing/2014/main" id="{90DAD78A-CDE3-E96A-FD84-EE9F028E3F0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262820">
                <a:off x="4388420" y="1303178"/>
                <a:ext cx="363408" cy="363408"/>
              </a:xfrm>
              <a:prstGeom prst="rect">
                <a:avLst/>
              </a:prstGeom>
            </p:spPr>
          </p:pic>
          <p:sp>
            <p:nvSpPr>
              <p:cNvPr id="14" name="Freeform 13">
                <a:extLst>
                  <a:ext uri="{FF2B5EF4-FFF2-40B4-BE49-F238E27FC236}">
                    <a16:creationId xmlns:a16="http://schemas.microsoft.com/office/drawing/2014/main" id="{70BE7386-4B06-2D88-75F7-912818ED4F46}"/>
                  </a:ext>
                </a:extLst>
              </p:cNvPr>
              <p:cNvSpPr/>
              <p:nvPr/>
            </p:nvSpPr>
            <p:spPr>
              <a:xfrm flipH="1">
                <a:off x="6014036" y="1361752"/>
                <a:ext cx="1145751" cy="1656138"/>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97D4E17-C197-41D8-F9A4-3B8C923EFE10}"/>
                  </a:ext>
                </a:extLst>
              </p:cNvPr>
              <p:cNvGrpSpPr/>
              <p:nvPr/>
            </p:nvGrpSpPr>
            <p:grpSpPr>
              <a:xfrm>
                <a:off x="3545119" y="1373461"/>
                <a:ext cx="4892594" cy="3439792"/>
                <a:chOff x="3545119" y="1373461"/>
                <a:chExt cx="4892594" cy="3439792"/>
              </a:xfrm>
            </p:grpSpPr>
            <p:pic>
              <p:nvPicPr>
                <p:cNvPr id="56" name="Graphic 55" descr="Link">
                  <a:extLst>
                    <a:ext uri="{FF2B5EF4-FFF2-40B4-BE49-F238E27FC236}">
                      <a16:creationId xmlns:a16="http://schemas.microsoft.com/office/drawing/2014/main" id="{484B7EDD-D14F-4D42-9EEE-36A107A3D99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451770" y="4286323"/>
                  <a:ext cx="363408" cy="363408"/>
                </a:xfrm>
                <a:prstGeom prst="rect">
                  <a:avLst/>
                </a:prstGeom>
              </p:spPr>
            </p:pic>
            <p:sp>
              <p:nvSpPr>
                <p:cNvPr id="60" name="Freeform 59">
                  <a:extLst>
                    <a:ext uri="{FF2B5EF4-FFF2-40B4-BE49-F238E27FC236}">
                      <a16:creationId xmlns:a16="http://schemas.microsoft.com/office/drawing/2014/main" id="{AB28100E-BA0E-7A42-A1C3-6205F0747C11}"/>
                    </a:ext>
                  </a:extLst>
                </p:cNvPr>
                <p:cNvSpPr/>
                <p:nvPr/>
              </p:nvSpPr>
              <p:spPr>
                <a:xfrm>
                  <a:off x="4074828" y="1373461"/>
                  <a:ext cx="1303083" cy="1656138"/>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FF95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a:extLst>
                    <a:ext uri="{FF2B5EF4-FFF2-40B4-BE49-F238E27FC236}">
                      <a16:creationId xmlns:a16="http://schemas.microsoft.com/office/drawing/2014/main" id="{36A6BB7A-EF67-384A-9B70-525045ABC178}"/>
                    </a:ext>
                  </a:extLst>
                </p:cNvPr>
                <p:cNvSpPr/>
                <p:nvPr/>
              </p:nvSpPr>
              <p:spPr>
                <a:xfrm rot="11404931">
                  <a:off x="4591339" y="3521792"/>
                  <a:ext cx="2053660" cy="486593"/>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FF9500"/>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Open envelope">
                  <a:extLst>
                    <a:ext uri="{FF2B5EF4-FFF2-40B4-BE49-F238E27FC236}">
                      <a16:creationId xmlns:a16="http://schemas.microsoft.com/office/drawing/2014/main" id="{4F1E43A4-3DB9-244E-9574-6CEAC5B349D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262820">
                  <a:off x="4613040" y="3577998"/>
                  <a:ext cx="325050" cy="325050"/>
                </a:xfrm>
                <a:prstGeom prst="rect">
                  <a:avLst/>
                </a:prstGeom>
              </p:spPr>
            </p:pic>
            <p:sp>
              <p:nvSpPr>
                <p:cNvPr id="66" name="Freeform 65">
                  <a:extLst>
                    <a:ext uri="{FF2B5EF4-FFF2-40B4-BE49-F238E27FC236}">
                      <a16:creationId xmlns:a16="http://schemas.microsoft.com/office/drawing/2014/main" id="{3AD239CD-F472-AA4C-8462-09478B012663}"/>
                    </a:ext>
                  </a:extLst>
                </p:cNvPr>
                <p:cNvSpPr/>
                <p:nvPr/>
              </p:nvSpPr>
              <p:spPr>
                <a:xfrm rot="1410572" flipV="1">
                  <a:off x="3625220" y="2824209"/>
                  <a:ext cx="3337336" cy="1706117"/>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chemeClr val="accent6">
                      <a:lumMod val="7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a:extLst>
                    <a:ext uri="{FF2B5EF4-FFF2-40B4-BE49-F238E27FC236}">
                      <a16:creationId xmlns:a16="http://schemas.microsoft.com/office/drawing/2014/main" id="{6FC135B2-3051-CB43-B0DB-B2BFADE8F9A7}"/>
                    </a:ext>
                  </a:extLst>
                </p:cNvPr>
                <p:cNvSpPr/>
                <p:nvPr/>
              </p:nvSpPr>
              <p:spPr>
                <a:xfrm rot="203124" flipH="1" flipV="1">
                  <a:off x="4017905" y="4056064"/>
                  <a:ext cx="4208140" cy="332738"/>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Open envelope">
                  <a:extLst>
                    <a:ext uri="{FF2B5EF4-FFF2-40B4-BE49-F238E27FC236}">
                      <a16:creationId xmlns:a16="http://schemas.microsoft.com/office/drawing/2014/main" id="{576F1FC6-00C7-BF49-86F4-543BD7B7E6C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714733" y="2678056"/>
                  <a:ext cx="325050" cy="325050"/>
                </a:xfrm>
                <a:prstGeom prst="rect">
                  <a:avLst/>
                </a:prstGeom>
              </p:spPr>
            </p:pic>
            <p:sp>
              <p:nvSpPr>
                <p:cNvPr id="72" name="Freeform 71">
                  <a:extLst>
                    <a:ext uri="{FF2B5EF4-FFF2-40B4-BE49-F238E27FC236}">
                      <a16:creationId xmlns:a16="http://schemas.microsoft.com/office/drawing/2014/main" id="{A35BFD86-0E59-9249-96EF-646D0B0399AA}"/>
                    </a:ext>
                  </a:extLst>
                </p:cNvPr>
                <p:cNvSpPr/>
                <p:nvPr/>
              </p:nvSpPr>
              <p:spPr>
                <a:xfrm rot="20217206" flipV="1">
                  <a:off x="3545119" y="3884197"/>
                  <a:ext cx="3252024" cy="677759"/>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descr="Open envelope">
                  <a:extLst>
                    <a:ext uri="{FF2B5EF4-FFF2-40B4-BE49-F238E27FC236}">
                      <a16:creationId xmlns:a16="http://schemas.microsoft.com/office/drawing/2014/main" id="{B7D5FB94-92FF-7749-9CBC-6E0BCA4C90A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635141" y="2056931"/>
                  <a:ext cx="325050" cy="325050"/>
                </a:xfrm>
                <a:prstGeom prst="rect">
                  <a:avLst/>
                </a:prstGeom>
              </p:spPr>
            </p:pic>
            <p:sp>
              <p:nvSpPr>
                <p:cNvPr id="79" name="Freeform 78">
                  <a:extLst>
                    <a:ext uri="{FF2B5EF4-FFF2-40B4-BE49-F238E27FC236}">
                      <a16:creationId xmlns:a16="http://schemas.microsoft.com/office/drawing/2014/main" id="{41B3B0F3-4E9B-574D-8985-9F396B657115}"/>
                    </a:ext>
                  </a:extLst>
                </p:cNvPr>
                <p:cNvSpPr/>
                <p:nvPr/>
              </p:nvSpPr>
              <p:spPr>
                <a:xfrm rot="20970338" flipH="1">
                  <a:off x="4465147" y="2623225"/>
                  <a:ext cx="2252127" cy="741571"/>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00206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descr="Open envelope">
                  <a:extLst>
                    <a:ext uri="{FF2B5EF4-FFF2-40B4-BE49-F238E27FC236}">
                      <a16:creationId xmlns:a16="http://schemas.microsoft.com/office/drawing/2014/main" id="{B6D41791-ABF6-724E-BFA5-BCD47832392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638880">
                  <a:off x="6037556" y="2546722"/>
                  <a:ext cx="321142" cy="383899"/>
                </a:xfrm>
                <a:prstGeom prst="rect">
                  <a:avLst/>
                </a:prstGeom>
              </p:spPr>
            </p:pic>
            <p:pic>
              <p:nvPicPr>
                <p:cNvPr id="83" name="Graphic 82" descr="Open envelope">
                  <a:extLst>
                    <a:ext uri="{FF2B5EF4-FFF2-40B4-BE49-F238E27FC236}">
                      <a16:creationId xmlns:a16="http://schemas.microsoft.com/office/drawing/2014/main" id="{F12B63F1-568B-9145-83F6-38682458751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365564" y="3586057"/>
                  <a:ext cx="325050" cy="325050"/>
                </a:xfrm>
                <a:prstGeom prst="rect">
                  <a:avLst/>
                </a:prstGeom>
              </p:spPr>
            </p:pic>
            <p:sp>
              <p:nvSpPr>
                <p:cNvPr id="84" name="Freeform 83">
                  <a:extLst>
                    <a:ext uri="{FF2B5EF4-FFF2-40B4-BE49-F238E27FC236}">
                      <a16:creationId xmlns:a16="http://schemas.microsoft.com/office/drawing/2014/main" id="{ABBB9F4B-25EC-8A4C-8DAE-CB531623BD2F}"/>
                    </a:ext>
                  </a:extLst>
                </p:cNvPr>
                <p:cNvSpPr/>
                <p:nvPr/>
              </p:nvSpPr>
              <p:spPr>
                <a:xfrm rot="10800000" flipV="1">
                  <a:off x="4479378" y="2802052"/>
                  <a:ext cx="2445221" cy="1906060"/>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Graphic 91" descr="Link">
                  <a:extLst>
                    <a:ext uri="{FF2B5EF4-FFF2-40B4-BE49-F238E27FC236}">
                      <a16:creationId xmlns:a16="http://schemas.microsoft.com/office/drawing/2014/main" id="{85CD99E0-0962-E34E-BFA5-31CE649D1E54}"/>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235514" y="4184386"/>
                  <a:ext cx="363408" cy="363408"/>
                </a:xfrm>
                <a:prstGeom prst="rect">
                  <a:avLst/>
                </a:prstGeom>
              </p:spPr>
            </p:pic>
            <p:pic>
              <p:nvPicPr>
                <p:cNvPr id="93" name="Graphic 92" descr="Open envelope">
                  <a:extLst>
                    <a:ext uri="{FF2B5EF4-FFF2-40B4-BE49-F238E27FC236}">
                      <a16:creationId xmlns:a16="http://schemas.microsoft.com/office/drawing/2014/main" id="{BEEDB702-1937-6044-87CB-D8E01E3F43F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564604" y="3998646"/>
                  <a:ext cx="325050" cy="325050"/>
                </a:xfrm>
                <a:prstGeom prst="rect">
                  <a:avLst/>
                </a:prstGeom>
              </p:spPr>
            </p:pic>
            <p:sp>
              <p:nvSpPr>
                <p:cNvPr id="97" name="Freeform 96">
                  <a:extLst>
                    <a:ext uri="{FF2B5EF4-FFF2-40B4-BE49-F238E27FC236}">
                      <a16:creationId xmlns:a16="http://schemas.microsoft.com/office/drawing/2014/main" id="{400CE7B5-0B4D-C34B-A5B9-9FF86425BD9A}"/>
                    </a:ext>
                  </a:extLst>
                </p:cNvPr>
                <p:cNvSpPr/>
                <p:nvPr/>
              </p:nvSpPr>
              <p:spPr>
                <a:xfrm rot="17179402" flipV="1">
                  <a:off x="3372394" y="2411315"/>
                  <a:ext cx="2749672" cy="1882461"/>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Graphic 99" descr="Open envelope">
                  <a:extLst>
                    <a:ext uri="{FF2B5EF4-FFF2-40B4-BE49-F238E27FC236}">
                      <a16:creationId xmlns:a16="http://schemas.microsoft.com/office/drawing/2014/main" id="{CE96A559-E853-D541-BAC2-32C488943CB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103483" y="4422427"/>
                  <a:ext cx="325050" cy="325050"/>
                </a:xfrm>
                <a:prstGeom prst="rect">
                  <a:avLst/>
                </a:prstGeom>
              </p:spPr>
            </p:pic>
            <p:pic>
              <p:nvPicPr>
                <p:cNvPr id="73" name="Graphic 72" descr="Link">
                  <a:extLst>
                    <a:ext uri="{FF2B5EF4-FFF2-40B4-BE49-F238E27FC236}">
                      <a16:creationId xmlns:a16="http://schemas.microsoft.com/office/drawing/2014/main" id="{4682C0E9-1365-DD41-B08B-47D8EE20463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723619" y="2945336"/>
                  <a:ext cx="363408" cy="363408"/>
                </a:xfrm>
                <a:prstGeom prst="rect">
                  <a:avLst/>
                </a:prstGeom>
              </p:spPr>
            </p:pic>
            <p:pic>
              <p:nvPicPr>
                <p:cNvPr id="76" name="Graphic 75" descr="Link">
                  <a:extLst>
                    <a:ext uri="{FF2B5EF4-FFF2-40B4-BE49-F238E27FC236}">
                      <a16:creationId xmlns:a16="http://schemas.microsoft.com/office/drawing/2014/main" id="{C58767DB-44A7-AB43-90CE-4C075A0FF50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4150742">
                  <a:off x="4940146" y="2543438"/>
                  <a:ext cx="429201" cy="359039"/>
                </a:xfrm>
                <a:prstGeom prst="rect">
                  <a:avLst/>
                </a:prstGeom>
              </p:spPr>
            </p:pic>
            <p:pic>
              <p:nvPicPr>
                <p:cNvPr id="85" name="Graphic 84" descr="Link">
                  <a:extLst>
                    <a:ext uri="{FF2B5EF4-FFF2-40B4-BE49-F238E27FC236}">
                      <a16:creationId xmlns:a16="http://schemas.microsoft.com/office/drawing/2014/main" id="{7A6AF923-6243-754B-9754-E3157AC8033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262820">
                  <a:off x="6043069" y="3701540"/>
                  <a:ext cx="363408" cy="363408"/>
                </a:xfrm>
                <a:prstGeom prst="rect">
                  <a:avLst/>
                </a:prstGeom>
              </p:spPr>
            </p:pic>
            <p:pic>
              <p:nvPicPr>
                <p:cNvPr id="87" name="Graphic 86" descr="Link">
                  <a:extLst>
                    <a:ext uri="{FF2B5EF4-FFF2-40B4-BE49-F238E27FC236}">
                      <a16:creationId xmlns:a16="http://schemas.microsoft.com/office/drawing/2014/main" id="{AA865F05-7730-8644-8E73-BD3ED5F0F54F}"/>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512113" y="3264623"/>
                  <a:ext cx="363408" cy="363408"/>
                </a:xfrm>
                <a:prstGeom prst="rect">
                  <a:avLst/>
                </a:prstGeom>
              </p:spPr>
            </p:pic>
            <p:pic>
              <p:nvPicPr>
                <p:cNvPr id="88" name="Graphic 87" descr="Link">
                  <a:extLst>
                    <a:ext uri="{FF2B5EF4-FFF2-40B4-BE49-F238E27FC236}">
                      <a16:creationId xmlns:a16="http://schemas.microsoft.com/office/drawing/2014/main" id="{966363D9-C3B7-7F41-BDA6-E94F40244372}"/>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894349" y="4054774"/>
                  <a:ext cx="363408" cy="363408"/>
                </a:xfrm>
                <a:prstGeom prst="rect">
                  <a:avLst/>
                </a:prstGeom>
              </p:spPr>
            </p:pic>
            <p:pic>
              <p:nvPicPr>
                <p:cNvPr id="89" name="Graphic 88" descr="Link">
                  <a:extLst>
                    <a:ext uri="{FF2B5EF4-FFF2-40B4-BE49-F238E27FC236}">
                      <a16:creationId xmlns:a16="http://schemas.microsoft.com/office/drawing/2014/main" id="{66A4F328-3323-2E48-9C75-AFC7B6C705FF}"/>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rot="4554181">
                  <a:off x="5657925" y="2241514"/>
                  <a:ext cx="363408" cy="363408"/>
                </a:xfrm>
                <a:prstGeom prst="rect">
                  <a:avLst/>
                </a:prstGeom>
              </p:spPr>
            </p:pic>
            <p:sp>
              <p:nvSpPr>
                <p:cNvPr id="15" name="Freeform 14">
                  <a:extLst>
                    <a:ext uri="{FF2B5EF4-FFF2-40B4-BE49-F238E27FC236}">
                      <a16:creationId xmlns:a16="http://schemas.microsoft.com/office/drawing/2014/main" id="{1EE6F2AB-CAFA-D99E-652E-95AC1220352D}"/>
                    </a:ext>
                  </a:extLst>
                </p:cNvPr>
                <p:cNvSpPr/>
                <p:nvPr/>
              </p:nvSpPr>
              <p:spPr>
                <a:xfrm rot="17179402">
                  <a:off x="5442801" y="2974420"/>
                  <a:ext cx="2716904" cy="589227"/>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7BCC0778-934F-4A2C-5C54-9B0B74AD5DE4}"/>
                    </a:ext>
                  </a:extLst>
                </p:cNvPr>
                <p:cNvSpPr/>
                <p:nvPr/>
              </p:nvSpPr>
              <p:spPr>
                <a:xfrm rot="8272618">
                  <a:off x="5334755" y="3364380"/>
                  <a:ext cx="3102958" cy="1054183"/>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F846B755-B62F-99D8-17B6-692B5221E4ED}"/>
                    </a:ext>
                  </a:extLst>
                </p:cNvPr>
                <p:cNvSpPr/>
                <p:nvPr/>
              </p:nvSpPr>
              <p:spPr>
                <a:xfrm rot="8272618">
                  <a:off x="7118059" y="2389596"/>
                  <a:ext cx="1217367" cy="878654"/>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BD091B4B-57A9-1937-5FD3-31DD17B2B8E8}"/>
                    </a:ext>
                  </a:extLst>
                </p:cNvPr>
                <p:cNvSpPr/>
                <p:nvPr/>
              </p:nvSpPr>
              <p:spPr>
                <a:xfrm rot="12613203">
                  <a:off x="7330256" y="3761986"/>
                  <a:ext cx="1048951" cy="184936"/>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2E9BAF51-A5F0-9D72-33C0-F608B278AF7C}"/>
                    </a:ext>
                  </a:extLst>
                </p:cNvPr>
                <p:cNvSpPr/>
                <p:nvPr/>
              </p:nvSpPr>
              <p:spPr>
                <a:xfrm rot="14403452" flipV="1">
                  <a:off x="3933257" y="4177451"/>
                  <a:ext cx="1157457" cy="114147"/>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chemeClr val="accent4">
                      <a:lumMod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3137EB9B-C54B-EB9E-ED52-C0AFD81FA067}"/>
                    </a:ext>
                  </a:extLst>
                </p:cNvPr>
                <p:cNvSpPr/>
                <p:nvPr/>
              </p:nvSpPr>
              <p:spPr>
                <a:xfrm rot="12417100">
                  <a:off x="3880050" y="2608145"/>
                  <a:ext cx="2941154" cy="366327"/>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00206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F52A12-C4FB-B74A-D8BA-4B872BFE805A}"/>
                    </a:ext>
                  </a:extLst>
                </p:cNvPr>
                <p:cNvSpPr/>
                <p:nvPr/>
              </p:nvSpPr>
              <p:spPr>
                <a:xfrm flipV="1">
                  <a:off x="4130530" y="2041282"/>
                  <a:ext cx="2941154" cy="358828"/>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5AE52A57-C6EA-2514-6168-FB04516680D0}"/>
                    </a:ext>
                  </a:extLst>
                </p:cNvPr>
                <p:cNvSpPr/>
                <p:nvPr/>
              </p:nvSpPr>
              <p:spPr>
                <a:xfrm rot="8272618" flipH="1" flipV="1">
                  <a:off x="6302957" y="1693901"/>
                  <a:ext cx="1172283" cy="1354544"/>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22246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DE2E97E9-8F7C-313E-34E1-88524D962105}"/>
                    </a:ext>
                  </a:extLst>
                </p:cNvPr>
                <p:cNvSpPr/>
                <p:nvPr/>
              </p:nvSpPr>
              <p:spPr>
                <a:xfrm rot="9468863" flipV="1">
                  <a:off x="4282930" y="2193682"/>
                  <a:ext cx="2941154" cy="358828"/>
                </a:xfrm>
                <a:custGeom>
                  <a:avLst/>
                  <a:gdLst>
                    <a:gd name="connsiteX0" fmla="*/ 0 w 3118981"/>
                    <a:gd name="connsiteY0" fmla="*/ 970304 h 970304"/>
                    <a:gd name="connsiteX1" fmla="*/ 1440493 w 3118981"/>
                    <a:gd name="connsiteY1" fmla="*/ 18326 h 970304"/>
                    <a:gd name="connsiteX2" fmla="*/ 3081402 w 3118981"/>
                    <a:gd name="connsiteY2" fmla="*/ 318951 h 970304"/>
                    <a:gd name="connsiteX3" fmla="*/ 3081402 w 3118981"/>
                    <a:gd name="connsiteY3" fmla="*/ 318951 h 970304"/>
                    <a:gd name="connsiteX4" fmla="*/ 3118981 w 3118981"/>
                    <a:gd name="connsiteY4" fmla="*/ 331477 h 970304"/>
                    <a:gd name="connsiteX5" fmla="*/ 3118981 w 3118981"/>
                    <a:gd name="connsiteY5" fmla="*/ 331477 h 97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981" h="970304">
                      <a:moveTo>
                        <a:pt x="0" y="970304"/>
                      </a:moveTo>
                      <a:cubicBezTo>
                        <a:pt x="463463" y="548594"/>
                        <a:pt x="926926" y="126885"/>
                        <a:pt x="1440493" y="18326"/>
                      </a:cubicBezTo>
                      <a:cubicBezTo>
                        <a:pt x="1954060" y="-90233"/>
                        <a:pt x="3081402" y="318951"/>
                        <a:pt x="3081402" y="318951"/>
                      </a:cubicBezTo>
                      <a:lnTo>
                        <a:pt x="3081402" y="318951"/>
                      </a:lnTo>
                      <a:lnTo>
                        <a:pt x="3118981" y="331477"/>
                      </a:lnTo>
                      <a:lnTo>
                        <a:pt x="3118981" y="331477"/>
                      </a:lnTo>
                    </a:path>
                  </a:pathLst>
                </a:custGeom>
                <a:noFill/>
                <a:ln>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Open envelope">
                  <a:extLst>
                    <a:ext uri="{FF2B5EF4-FFF2-40B4-BE49-F238E27FC236}">
                      <a16:creationId xmlns:a16="http://schemas.microsoft.com/office/drawing/2014/main" id="{1184C9C6-BD4F-83D9-4D47-62D68B3A95D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262820">
                  <a:off x="4250518" y="1616125"/>
                  <a:ext cx="325050" cy="325050"/>
                </a:xfrm>
                <a:prstGeom prst="rect">
                  <a:avLst/>
                </a:prstGeom>
              </p:spPr>
            </p:pic>
            <p:pic>
              <p:nvPicPr>
                <p:cNvPr id="26" name="Graphic 25" descr="Open envelope">
                  <a:extLst>
                    <a:ext uri="{FF2B5EF4-FFF2-40B4-BE49-F238E27FC236}">
                      <a16:creationId xmlns:a16="http://schemas.microsoft.com/office/drawing/2014/main" id="{1523620C-55E5-DF66-1EF3-B4A98B39926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638880">
                  <a:off x="5894413" y="3065582"/>
                  <a:ext cx="321142" cy="383899"/>
                </a:xfrm>
                <a:prstGeom prst="rect">
                  <a:avLst/>
                </a:prstGeom>
              </p:spPr>
            </p:pic>
            <p:pic>
              <p:nvPicPr>
                <p:cNvPr id="27" name="Graphic 26" descr="Link">
                  <a:extLst>
                    <a:ext uri="{FF2B5EF4-FFF2-40B4-BE49-F238E27FC236}">
                      <a16:creationId xmlns:a16="http://schemas.microsoft.com/office/drawing/2014/main" id="{7D552A4D-7FBE-E06A-67CC-D17475F2471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4150742">
                  <a:off x="5244023" y="2898734"/>
                  <a:ext cx="429201" cy="359039"/>
                </a:xfrm>
                <a:prstGeom prst="rect">
                  <a:avLst/>
                </a:prstGeom>
              </p:spPr>
            </p:pic>
            <p:pic>
              <p:nvPicPr>
                <p:cNvPr id="28" name="Graphic 27" descr="Link">
                  <a:extLst>
                    <a:ext uri="{FF2B5EF4-FFF2-40B4-BE49-F238E27FC236}">
                      <a16:creationId xmlns:a16="http://schemas.microsoft.com/office/drawing/2014/main" id="{DD8D57A6-6FE3-24A2-858C-72092AA68F3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919634" y="3797763"/>
                  <a:ext cx="363408" cy="363408"/>
                </a:xfrm>
                <a:prstGeom prst="rect">
                  <a:avLst/>
                </a:prstGeom>
              </p:spPr>
            </p:pic>
            <p:pic>
              <p:nvPicPr>
                <p:cNvPr id="29" name="Graphic 28" descr="Open envelope">
                  <a:extLst>
                    <a:ext uri="{FF2B5EF4-FFF2-40B4-BE49-F238E27FC236}">
                      <a16:creationId xmlns:a16="http://schemas.microsoft.com/office/drawing/2014/main" id="{87C63D6F-13C9-4C34-C828-600E4115210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497293" y="3631384"/>
                  <a:ext cx="325050" cy="325050"/>
                </a:xfrm>
                <a:prstGeom prst="rect">
                  <a:avLst/>
                </a:prstGeom>
              </p:spPr>
            </p:pic>
            <p:pic>
              <p:nvPicPr>
                <p:cNvPr id="30" name="Graphic 29" descr="Open envelope">
                  <a:extLst>
                    <a:ext uri="{FF2B5EF4-FFF2-40B4-BE49-F238E27FC236}">
                      <a16:creationId xmlns:a16="http://schemas.microsoft.com/office/drawing/2014/main" id="{2C109B47-A5E0-E12C-B4B4-ABFA0FD0EDB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822234" y="2919417"/>
                  <a:ext cx="325050" cy="325050"/>
                </a:xfrm>
                <a:prstGeom prst="rect">
                  <a:avLst/>
                </a:prstGeom>
              </p:spPr>
            </p:pic>
            <p:pic>
              <p:nvPicPr>
                <p:cNvPr id="31" name="Graphic 30" descr="Link">
                  <a:extLst>
                    <a:ext uri="{FF2B5EF4-FFF2-40B4-BE49-F238E27FC236}">
                      <a16:creationId xmlns:a16="http://schemas.microsoft.com/office/drawing/2014/main" id="{75BF6A4C-4DA3-9368-C74A-CB324C81660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868789" y="2417099"/>
                  <a:ext cx="363408" cy="363408"/>
                </a:xfrm>
                <a:prstGeom prst="rect">
                  <a:avLst/>
                </a:prstGeom>
              </p:spPr>
            </p:pic>
          </p:grpSp>
        </p:grpSp>
      </p:grpSp>
    </p:spTree>
    <p:extLst>
      <p:ext uri="{BB962C8B-B14F-4D97-AF65-F5344CB8AC3E}">
        <p14:creationId xmlns:p14="http://schemas.microsoft.com/office/powerpoint/2010/main" val="146489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0FB10-A5B5-864B-8CB9-3A89F54A6E27}"/>
              </a:ext>
            </a:extLst>
          </p:cNvPr>
          <p:cNvSpPr>
            <a:spLocks noGrp="1"/>
          </p:cNvSpPr>
          <p:nvPr>
            <p:ph type="title"/>
          </p:nvPr>
        </p:nvSpPr>
        <p:spPr>
          <a:xfrm>
            <a:off x="838200" y="396000"/>
            <a:ext cx="10683239" cy="748245"/>
          </a:xfrm>
        </p:spPr>
        <p:txBody>
          <a:bodyPr/>
          <a:lstStyle/>
          <a:p>
            <a:r>
              <a:rPr lang="en-CA" dirty="0"/>
              <a:t>Simplified, secure collaboration</a:t>
            </a:r>
          </a:p>
        </p:txBody>
      </p:sp>
      <p:sp>
        <p:nvSpPr>
          <p:cNvPr id="34" name="TextBox 33">
            <a:extLst>
              <a:ext uri="{FF2B5EF4-FFF2-40B4-BE49-F238E27FC236}">
                <a16:creationId xmlns:a16="http://schemas.microsoft.com/office/drawing/2014/main" id="{678D50D5-EE8B-C446-B13A-74346ADCA98E}"/>
              </a:ext>
            </a:extLst>
          </p:cNvPr>
          <p:cNvSpPr txBox="1"/>
          <p:nvPr/>
        </p:nvSpPr>
        <p:spPr>
          <a:xfrm>
            <a:off x="3431682" y="3942887"/>
            <a:ext cx="1259531" cy="1384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Client</a:t>
            </a:r>
          </a:p>
        </p:txBody>
      </p:sp>
      <p:sp>
        <p:nvSpPr>
          <p:cNvPr id="35" name="TextBox 34">
            <a:extLst>
              <a:ext uri="{FF2B5EF4-FFF2-40B4-BE49-F238E27FC236}">
                <a16:creationId xmlns:a16="http://schemas.microsoft.com/office/drawing/2014/main" id="{7CF142ED-C75C-D345-B2E4-FB418E2D923B}"/>
              </a:ext>
            </a:extLst>
          </p:cNvPr>
          <p:cNvSpPr txBox="1"/>
          <p:nvPr/>
        </p:nvSpPr>
        <p:spPr>
          <a:xfrm>
            <a:off x="6906192" y="2310211"/>
            <a:ext cx="1064792" cy="184666"/>
          </a:xfrm>
          <a:prstGeom prst="rect">
            <a:avLst/>
          </a:prstGeom>
          <a:noFill/>
        </p:spPr>
        <p:txBody>
          <a:bodyPr wrap="square" lIns="0" tIns="0" rIns="0" bIns="0" rtlCol="0">
            <a:spAutoFit/>
          </a:bodyPr>
          <a:lstStyle/>
          <a:p>
            <a:pPr algn="ctr"/>
            <a:r>
              <a:rPr lang="en-US" sz="1200" dirty="0">
                <a:solidFill>
                  <a:srgbClr val="7F7F7F"/>
                </a:solidFill>
                <a:latin typeface="Montserrat" panose="02000505000000020004" pitchFamily="2" charset="77"/>
              </a:rPr>
              <a:t>Accountant</a:t>
            </a:r>
          </a:p>
        </p:txBody>
      </p:sp>
      <p:pic>
        <p:nvPicPr>
          <p:cNvPr id="6" name="Graphic 5" descr="Family with girl with solid fill">
            <a:extLst>
              <a:ext uri="{FF2B5EF4-FFF2-40B4-BE49-F238E27FC236}">
                <a16:creationId xmlns:a16="http://schemas.microsoft.com/office/drawing/2014/main" id="{60E408E9-673A-3243-9F7E-271D9369E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9814" y="3192272"/>
            <a:ext cx="705408" cy="705410"/>
          </a:xfrm>
          <a:prstGeom prst="rect">
            <a:avLst/>
          </a:prstGeom>
        </p:spPr>
      </p:pic>
      <p:pic>
        <p:nvPicPr>
          <p:cNvPr id="44" name="Graphic 43" descr="Female Profile">
            <a:extLst>
              <a:ext uri="{FF2B5EF4-FFF2-40B4-BE49-F238E27FC236}">
                <a16:creationId xmlns:a16="http://schemas.microsoft.com/office/drawing/2014/main" id="{BE33266A-AD67-3145-8CAA-AFB3DDF20C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9735" y="3186095"/>
            <a:ext cx="668045" cy="668045"/>
          </a:xfrm>
          <a:prstGeom prst="rect">
            <a:avLst/>
          </a:prstGeom>
        </p:spPr>
      </p:pic>
      <p:sp>
        <p:nvSpPr>
          <p:cNvPr id="45" name="TextBox 44">
            <a:extLst>
              <a:ext uri="{FF2B5EF4-FFF2-40B4-BE49-F238E27FC236}">
                <a16:creationId xmlns:a16="http://schemas.microsoft.com/office/drawing/2014/main" id="{454939D5-3E85-2546-83F5-A9FCE5E4DE45}"/>
              </a:ext>
            </a:extLst>
          </p:cNvPr>
          <p:cNvSpPr txBox="1"/>
          <p:nvPr/>
        </p:nvSpPr>
        <p:spPr>
          <a:xfrm>
            <a:off x="6742881" y="3863548"/>
            <a:ext cx="641752" cy="138499"/>
          </a:xfrm>
          <a:prstGeom prst="rect">
            <a:avLst/>
          </a:prstGeom>
          <a:noFill/>
        </p:spPr>
        <p:txBody>
          <a:bodyPr wrap="square" lIns="0" tIns="0" rIns="0" bIns="0" rtlCol="0">
            <a:spAutoFit/>
          </a:bodyPr>
          <a:lstStyle/>
          <a:p>
            <a:pPr algn="ctr"/>
            <a:r>
              <a:rPr lang="en-US" sz="900" dirty="0">
                <a:solidFill>
                  <a:srgbClr val="7F7F7F"/>
                </a:solidFill>
                <a:latin typeface="Montserrat" panose="02000505000000020004" pitchFamily="2" charset="77"/>
              </a:rPr>
              <a:t>Advisor</a:t>
            </a:r>
          </a:p>
        </p:txBody>
      </p:sp>
      <p:pic>
        <p:nvPicPr>
          <p:cNvPr id="47" name="Graphic 46" descr="Female Profile">
            <a:extLst>
              <a:ext uri="{FF2B5EF4-FFF2-40B4-BE49-F238E27FC236}">
                <a16:creationId xmlns:a16="http://schemas.microsoft.com/office/drawing/2014/main" id="{BB983558-62C2-F948-AC62-34B571533A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77734" y="1386731"/>
            <a:ext cx="668046" cy="668045"/>
          </a:xfrm>
          <a:prstGeom prst="rect">
            <a:avLst/>
          </a:prstGeom>
        </p:spPr>
      </p:pic>
      <p:sp>
        <p:nvSpPr>
          <p:cNvPr id="48" name="TextBox 47">
            <a:extLst>
              <a:ext uri="{FF2B5EF4-FFF2-40B4-BE49-F238E27FC236}">
                <a16:creationId xmlns:a16="http://schemas.microsoft.com/office/drawing/2014/main" id="{E65550BB-8574-0948-83CE-4E6C73EF5056}"/>
              </a:ext>
            </a:extLst>
          </p:cNvPr>
          <p:cNvSpPr txBox="1"/>
          <p:nvPr/>
        </p:nvSpPr>
        <p:spPr>
          <a:xfrm>
            <a:off x="5277734" y="2030130"/>
            <a:ext cx="670792" cy="184666"/>
          </a:xfrm>
          <a:prstGeom prst="rect">
            <a:avLst/>
          </a:prstGeom>
          <a:noFill/>
        </p:spPr>
        <p:txBody>
          <a:bodyPr wrap="square" lIns="0" tIns="0" rIns="0" bIns="0" rtlCol="0">
            <a:spAutoFit/>
          </a:bodyPr>
          <a:lstStyle/>
          <a:p>
            <a:pPr algn="ctr"/>
            <a:r>
              <a:rPr lang="en-US" sz="1200" dirty="0">
                <a:solidFill>
                  <a:srgbClr val="7F7F7F"/>
                </a:solidFill>
                <a:latin typeface="Montserrat" panose="02000505000000020004" pitchFamily="2" charset="77"/>
              </a:rPr>
              <a:t>Lawyer</a:t>
            </a:r>
          </a:p>
        </p:txBody>
      </p:sp>
      <p:pic>
        <p:nvPicPr>
          <p:cNvPr id="50" name="Graphic 49" descr="Female Profile">
            <a:extLst>
              <a:ext uri="{FF2B5EF4-FFF2-40B4-BE49-F238E27FC236}">
                <a16:creationId xmlns:a16="http://schemas.microsoft.com/office/drawing/2014/main" id="{6130FAAE-A642-4A47-950D-5164D09C7C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82926" y="1675125"/>
            <a:ext cx="668044" cy="668045"/>
          </a:xfrm>
          <a:prstGeom prst="rect">
            <a:avLst/>
          </a:prstGeom>
        </p:spPr>
      </p:pic>
      <p:sp>
        <p:nvSpPr>
          <p:cNvPr id="51" name="TextBox 50">
            <a:extLst>
              <a:ext uri="{FF2B5EF4-FFF2-40B4-BE49-F238E27FC236}">
                <a16:creationId xmlns:a16="http://schemas.microsoft.com/office/drawing/2014/main" id="{52C3D46C-DE6A-3645-957E-D4889478B53D}"/>
              </a:ext>
            </a:extLst>
          </p:cNvPr>
          <p:cNvSpPr txBox="1"/>
          <p:nvPr/>
        </p:nvSpPr>
        <p:spPr>
          <a:xfrm>
            <a:off x="3026492" y="2315851"/>
            <a:ext cx="989771" cy="184666"/>
          </a:xfrm>
          <a:prstGeom prst="rect">
            <a:avLst/>
          </a:prstGeom>
          <a:noFill/>
        </p:spPr>
        <p:txBody>
          <a:bodyPr wrap="square" lIns="0" tIns="0" rIns="0" bIns="0" rtlCol="0">
            <a:spAutoFit/>
          </a:bodyPr>
          <a:lstStyle/>
          <a:p>
            <a:pPr algn="ctr"/>
            <a:r>
              <a:rPr lang="en-US" sz="1200" dirty="0">
                <a:solidFill>
                  <a:srgbClr val="7F7F7F"/>
                </a:solidFill>
                <a:latin typeface="Montserrat" panose="02000505000000020004" pitchFamily="2" charset="77"/>
              </a:rPr>
              <a:t>Bookkeeper</a:t>
            </a:r>
          </a:p>
        </p:txBody>
      </p:sp>
      <p:pic>
        <p:nvPicPr>
          <p:cNvPr id="53" name="Graphic 52" descr="School boy with solid fill">
            <a:extLst>
              <a:ext uri="{FF2B5EF4-FFF2-40B4-BE49-F238E27FC236}">
                <a16:creationId xmlns:a16="http://schemas.microsoft.com/office/drawing/2014/main" id="{DF2AC055-3807-BE49-9448-E903B1F4DF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18236" y="4126148"/>
            <a:ext cx="755584" cy="755584"/>
          </a:xfrm>
          <a:prstGeom prst="rect">
            <a:avLst/>
          </a:prstGeom>
        </p:spPr>
      </p:pic>
      <p:sp>
        <p:nvSpPr>
          <p:cNvPr id="54" name="TextBox 53">
            <a:extLst>
              <a:ext uri="{FF2B5EF4-FFF2-40B4-BE49-F238E27FC236}">
                <a16:creationId xmlns:a16="http://schemas.microsoft.com/office/drawing/2014/main" id="{6C9BC4D1-9450-3745-93CA-806FF9E29C83}"/>
              </a:ext>
            </a:extLst>
          </p:cNvPr>
          <p:cNvSpPr txBox="1"/>
          <p:nvPr/>
        </p:nvSpPr>
        <p:spPr>
          <a:xfrm>
            <a:off x="2166017" y="4843405"/>
            <a:ext cx="1060022" cy="184666"/>
          </a:xfrm>
          <a:prstGeom prst="rect">
            <a:avLst/>
          </a:prstGeom>
          <a:noFill/>
        </p:spPr>
        <p:txBody>
          <a:bodyPr wrap="square" lIns="0" tIns="0" rIns="0" bIns="0" rtlCol="0">
            <a:spAutoFit/>
          </a:bodyPr>
          <a:lstStyle/>
          <a:p>
            <a:pPr algn="ctr"/>
            <a:r>
              <a:rPr lang="en-US" sz="1200">
                <a:solidFill>
                  <a:srgbClr val="7F7F7F"/>
                </a:solidFill>
                <a:latin typeface="Montserrat" panose="02000505000000020004" pitchFamily="2" charset="77"/>
              </a:rPr>
              <a:t>Banker</a:t>
            </a:r>
          </a:p>
        </p:txBody>
      </p:sp>
      <p:pic>
        <p:nvPicPr>
          <p:cNvPr id="3" name="Graphic 2" descr="School boy with solid fill">
            <a:extLst>
              <a:ext uri="{FF2B5EF4-FFF2-40B4-BE49-F238E27FC236}">
                <a16:creationId xmlns:a16="http://schemas.microsoft.com/office/drawing/2014/main" id="{96C710E5-EFEC-B14F-8507-EF17A033C6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95248" y="1579970"/>
            <a:ext cx="755584" cy="755584"/>
          </a:xfrm>
          <a:prstGeom prst="rect">
            <a:avLst/>
          </a:prstGeom>
        </p:spPr>
      </p:pic>
      <p:pic>
        <p:nvPicPr>
          <p:cNvPr id="2" name="Graphic 1" descr="Female Profile">
            <a:extLst>
              <a:ext uri="{FF2B5EF4-FFF2-40B4-BE49-F238E27FC236}">
                <a16:creationId xmlns:a16="http://schemas.microsoft.com/office/drawing/2014/main" id="{D2620A35-9D5C-D9E2-1D54-5E0F70C7F5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4978" y="4843405"/>
            <a:ext cx="668046" cy="668045"/>
          </a:xfrm>
          <a:prstGeom prst="rect">
            <a:avLst/>
          </a:prstGeom>
        </p:spPr>
      </p:pic>
      <p:sp>
        <p:nvSpPr>
          <p:cNvPr id="4" name="TextBox 3">
            <a:extLst>
              <a:ext uri="{FF2B5EF4-FFF2-40B4-BE49-F238E27FC236}">
                <a16:creationId xmlns:a16="http://schemas.microsoft.com/office/drawing/2014/main" id="{EF0FB38E-40F4-CC11-D429-5E404685B4C1}"/>
              </a:ext>
            </a:extLst>
          </p:cNvPr>
          <p:cNvSpPr txBox="1"/>
          <p:nvPr/>
        </p:nvSpPr>
        <p:spPr>
          <a:xfrm>
            <a:off x="4274996" y="5504807"/>
            <a:ext cx="688028" cy="184666"/>
          </a:xfrm>
          <a:prstGeom prst="rect">
            <a:avLst/>
          </a:prstGeom>
          <a:noFill/>
        </p:spPr>
        <p:txBody>
          <a:bodyPr wrap="square" lIns="0" tIns="0" rIns="0" bIns="0" rtlCol="0">
            <a:spAutoFit/>
          </a:bodyPr>
          <a:lstStyle/>
          <a:p>
            <a:pPr algn="ctr"/>
            <a:r>
              <a:rPr lang="en-US" sz="1200" dirty="0">
                <a:solidFill>
                  <a:srgbClr val="7F7F7F"/>
                </a:solidFill>
                <a:latin typeface="Montserrat" panose="02000505000000020004" pitchFamily="2" charset="77"/>
              </a:rPr>
              <a:t>Executor</a:t>
            </a:r>
          </a:p>
        </p:txBody>
      </p:sp>
      <p:sp>
        <p:nvSpPr>
          <p:cNvPr id="7" name="TextBox 6">
            <a:extLst>
              <a:ext uri="{FF2B5EF4-FFF2-40B4-BE49-F238E27FC236}">
                <a16:creationId xmlns:a16="http://schemas.microsoft.com/office/drawing/2014/main" id="{0E73787F-1DB1-B943-E7F4-06DD2CDFADCA}"/>
              </a:ext>
            </a:extLst>
          </p:cNvPr>
          <p:cNvSpPr txBox="1"/>
          <p:nvPr/>
        </p:nvSpPr>
        <p:spPr>
          <a:xfrm>
            <a:off x="6230792" y="5439525"/>
            <a:ext cx="852722" cy="369332"/>
          </a:xfrm>
          <a:prstGeom prst="rect">
            <a:avLst/>
          </a:prstGeom>
          <a:noFill/>
        </p:spPr>
        <p:txBody>
          <a:bodyPr wrap="square" lIns="0" tIns="0" rIns="0" bIns="0" rtlCol="0">
            <a:spAutoFit/>
          </a:bodyPr>
          <a:lstStyle/>
          <a:p>
            <a:pPr algn="ctr"/>
            <a:r>
              <a:rPr lang="en-US" sz="1200" dirty="0">
                <a:solidFill>
                  <a:srgbClr val="7F7F7F"/>
                </a:solidFill>
                <a:latin typeface="Montserrat" panose="02000505000000020004" pitchFamily="2" charset="77"/>
              </a:rPr>
              <a:t>Mortgage Broker</a:t>
            </a:r>
          </a:p>
        </p:txBody>
      </p:sp>
      <p:pic>
        <p:nvPicPr>
          <p:cNvPr id="8" name="Graphic 7" descr="School boy with solid fill">
            <a:extLst>
              <a:ext uri="{FF2B5EF4-FFF2-40B4-BE49-F238E27FC236}">
                <a16:creationId xmlns:a16="http://schemas.microsoft.com/office/drawing/2014/main" id="{4B5A15C9-8DCD-7B23-CD8D-A74C3D9376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61244" y="4725493"/>
            <a:ext cx="755584" cy="755584"/>
          </a:xfrm>
          <a:prstGeom prst="rect">
            <a:avLst/>
          </a:prstGeom>
        </p:spPr>
      </p:pic>
      <p:pic>
        <p:nvPicPr>
          <p:cNvPr id="11" name="Graphic 10" descr="School boy with solid fill">
            <a:extLst>
              <a:ext uri="{FF2B5EF4-FFF2-40B4-BE49-F238E27FC236}">
                <a16:creationId xmlns:a16="http://schemas.microsoft.com/office/drawing/2014/main" id="{6432BF67-701B-622B-F7A1-2B0F3D4C7A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01436" y="4000624"/>
            <a:ext cx="755584" cy="755584"/>
          </a:xfrm>
          <a:prstGeom prst="rect">
            <a:avLst/>
          </a:prstGeom>
        </p:spPr>
      </p:pic>
      <p:sp>
        <p:nvSpPr>
          <p:cNvPr id="12" name="TextBox 11">
            <a:extLst>
              <a:ext uri="{FF2B5EF4-FFF2-40B4-BE49-F238E27FC236}">
                <a16:creationId xmlns:a16="http://schemas.microsoft.com/office/drawing/2014/main" id="{4A64D8AA-6D34-B2D1-D0CA-FFADEFB92141}"/>
              </a:ext>
            </a:extLst>
          </p:cNvPr>
          <p:cNvSpPr txBox="1"/>
          <p:nvPr/>
        </p:nvSpPr>
        <p:spPr>
          <a:xfrm>
            <a:off x="7970984" y="4714656"/>
            <a:ext cx="852722" cy="369332"/>
          </a:xfrm>
          <a:prstGeom prst="rect">
            <a:avLst/>
          </a:prstGeom>
          <a:noFill/>
        </p:spPr>
        <p:txBody>
          <a:bodyPr wrap="square" lIns="0" tIns="0" rIns="0" bIns="0" rtlCol="0">
            <a:spAutoFit/>
          </a:bodyPr>
          <a:lstStyle/>
          <a:p>
            <a:pPr algn="ctr"/>
            <a:r>
              <a:rPr lang="en-US" sz="1200" dirty="0">
                <a:solidFill>
                  <a:srgbClr val="7F7F7F"/>
                </a:solidFill>
                <a:latin typeface="Montserrat" panose="02000505000000020004" pitchFamily="2" charset="77"/>
              </a:rPr>
              <a:t>Insurance Specialist</a:t>
            </a:r>
          </a:p>
        </p:txBody>
      </p:sp>
      <p:pic>
        <p:nvPicPr>
          <p:cNvPr id="32" name="Picture 31" descr="A picture containing text, clock&#10;&#10;Description automatically generated">
            <a:extLst>
              <a:ext uri="{FF2B5EF4-FFF2-40B4-BE49-F238E27FC236}">
                <a16:creationId xmlns:a16="http://schemas.microsoft.com/office/drawing/2014/main" id="{3C9A8DA3-ADF8-92F3-E9B1-748A8FC8B307}"/>
              </a:ext>
            </a:extLst>
          </p:cNvPr>
          <p:cNvPicPr>
            <a:picLocks noChangeAspect="1"/>
          </p:cNvPicPr>
          <p:nvPr/>
        </p:nvPicPr>
        <p:blipFill>
          <a:blip r:embed="rId17"/>
          <a:stretch>
            <a:fillRect/>
          </a:stretch>
        </p:blipFill>
        <p:spPr>
          <a:xfrm>
            <a:off x="5336204" y="3217026"/>
            <a:ext cx="581412" cy="690875"/>
          </a:xfrm>
          <a:prstGeom prst="rect">
            <a:avLst/>
          </a:prstGeom>
        </p:spPr>
      </p:pic>
      <p:sp>
        <p:nvSpPr>
          <p:cNvPr id="33" name="Rounded Rectangle 32">
            <a:extLst>
              <a:ext uri="{FF2B5EF4-FFF2-40B4-BE49-F238E27FC236}">
                <a16:creationId xmlns:a16="http://schemas.microsoft.com/office/drawing/2014/main" id="{714B9DDB-8EF9-DC44-B362-D9B11C2C0604}"/>
              </a:ext>
            </a:extLst>
          </p:cNvPr>
          <p:cNvSpPr/>
          <p:nvPr/>
        </p:nvSpPr>
        <p:spPr>
          <a:xfrm>
            <a:off x="3182926" y="2874050"/>
            <a:ext cx="4734592" cy="1352510"/>
          </a:xfrm>
          <a:prstGeom prst="roundRect">
            <a:avLst/>
          </a:prstGeom>
          <a:noFill/>
          <a:ln>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Curved Connector 37">
            <a:extLst>
              <a:ext uri="{FF2B5EF4-FFF2-40B4-BE49-F238E27FC236}">
                <a16:creationId xmlns:a16="http://schemas.microsoft.com/office/drawing/2014/main" id="{9BAB8D63-832F-0600-046A-B4C2E79ED111}"/>
              </a:ext>
            </a:extLst>
          </p:cNvPr>
          <p:cNvCxnSpPr>
            <a:cxnSpLocks/>
            <a:stCxn id="53" idx="0"/>
            <a:endCxn id="33" idx="1"/>
          </p:cNvCxnSpPr>
          <p:nvPr/>
        </p:nvCxnSpPr>
        <p:spPr>
          <a:xfrm rot="5400000" flipH="1" flipV="1">
            <a:off x="2651556" y="3594778"/>
            <a:ext cx="575843" cy="486898"/>
          </a:xfrm>
          <a:prstGeom prst="curvedConnector2">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A75F6EE8-51F0-4BD9-2DED-11F0598CA680}"/>
              </a:ext>
            </a:extLst>
          </p:cNvPr>
          <p:cNvCxnSpPr>
            <a:cxnSpLocks/>
            <a:stCxn id="2" idx="0"/>
          </p:cNvCxnSpPr>
          <p:nvPr/>
        </p:nvCxnSpPr>
        <p:spPr>
          <a:xfrm rot="5400000" flipH="1" flipV="1">
            <a:off x="4562837" y="4359299"/>
            <a:ext cx="550270" cy="417943"/>
          </a:xfrm>
          <a:prstGeom prst="curvedConnector3">
            <a:avLst/>
          </a:prstGeom>
          <a:ln>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B8F84F51-EEA0-C2AE-B5E6-0C605BD4BDF2}"/>
              </a:ext>
            </a:extLst>
          </p:cNvPr>
          <p:cNvCxnSpPr>
            <a:cxnSpLocks/>
            <a:stCxn id="8" idx="0"/>
          </p:cNvCxnSpPr>
          <p:nvPr/>
        </p:nvCxnSpPr>
        <p:spPr>
          <a:xfrm rot="16200000" flipV="1">
            <a:off x="6200674" y="4287131"/>
            <a:ext cx="498933" cy="377792"/>
          </a:xfrm>
          <a:prstGeom prst="curvedConnector3">
            <a:avLst>
              <a:gd name="adj1" fmla="val 50000"/>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91A67E09-BAD7-BB1F-C367-D99E2ECEAF89}"/>
              </a:ext>
            </a:extLst>
          </p:cNvPr>
          <p:cNvCxnSpPr>
            <a:cxnSpLocks/>
            <a:stCxn id="11" idx="0"/>
            <a:endCxn id="33" idx="3"/>
          </p:cNvCxnSpPr>
          <p:nvPr/>
        </p:nvCxnSpPr>
        <p:spPr>
          <a:xfrm rot="16200000" flipV="1">
            <a:off x="7923214" y="3544610"/>
            <a:ext cx="450319" cy="461710"/>
          </a:xfrm>
          <a:prstGeom prst="curvedConnector2">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A38EAEA4-AECC-5A2F-D3B6-0485E84C5670}"/>
              </a:ext>
            </a:extLst>
          </p:cNvPr>
          <p:cNvCxnSpPr>
            <a:cxnSpLocks/>
            <a:endCxn id="35" idx="2"/>
          </p:cNvCxnSpPr>
          <p:nvPr/>
        </p:nvCxnSpPr>
        <p:spPr>
          <a:xfrm rot="5400000" flipH="1" flipV="1">
            <a:off x="7062523" y="2527602"/>
            <a:ext cx="408790" cy="343340"/>
          </a:xfrm>
          <a:prstGeom prst="curvedConnector3">
            <a:avLst>
              <a:gd name="adj1" fmla="val 50000"/>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FE921025-F74A-961C-51A0-824554A313C3}"/>
              </a:ext>
            </a:extLst>
          </p:cNvPr>
          <p:cNvCxnSpPr>
            <a:cxnSpLocks/>
            <a:endCxn id="48" idx="2"/>
          </p:cNvCxnSpPr>
          <p:nvPr/>
        </p:nvCxnSpPr>
        <p:spPr>
          <a:xfrm rot="16200000" flipV="1">
            <a:off x="5445697" y="2382229"/>
            <a:ext cx="670268" cy="335401"/>
          </a:xfrm>
          <a:prstGeom prst="curvedConnector3">
            <a:avLst>
              <a:gd name="adj1" fmla="val 50000"/>
            </a:avLst>
          </a:prstGeom>
          <a:ln>
            <a:solidFill>
              <a:schemeClr val="accent4">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4F44CF86-2B3D-B5CA-11D0-F93ECC63359E}"/>
              </a:ext>
            </a:extLst>
          </p:cNvPr>
          <p:cNvCxnSpPr>
            <a:cxnSpLocks/>
            <a:endCxn id="51" idx="2"/>
          </p:cNvCxnSpPr>
          <p:nvPr/>
        </p:nvCxnSpPr>
        <p:spPr>
          <a:xfrm rot="16200000" flipV="1">
            <a:off x="3460119" y="2561777"/>
            <a:ext cx="384547" cy="262027"/>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076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7D5032CF78FC458A39CFEAF0AAEFAD" ma:contentTypeVersion="13" ma:contentTypeDescription="Create a new document." ma:contentTypeScope="" ma:versionID="9e52acfd43a75bf71e0d92dd1d5f5f1d">
  <xsd:schema xmlns:xsd="http://www.w3.org/2001/XMLSchema" xmlns:xs="http://www.w3.org/2001/XMLSchema" xmlns:p="http://schemas.microsoft.com/office/2006/metadata/properties" xmlns:ns3="baab47ca-6d6e-4a6d-a3fb-672acc16e776" xmlns:ns4="2be578e8-dcef-4b5a-b13d-a12afd998b12" targetNamespace="http://schemas.microsoft.com/office/2006/metadata/properties" ma:root="true" ma:fieldsID="fdf2da39b58d2dfc1dbf850ed9b3e38d" ns3:_="" ns4:_="">
    <xsd:import namespace="baab47ca-6d6e-4a6d-a3fb-672acc16e776"/>
    <xsd:import namespace="2be578e8-dcef-4b5a-b13d-a12afd998b1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ab47ca-6d6e-4a6d-a3fb-672acc16e77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e578e8-dcef-4b5a-b13d-a12afd998b1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BA2A70-146E-4DC1-9930-453B69347AF7}">
  <ds:schemaRefs>
    <ds:schemaRef ds:uri="http://schemas.microsoft.com/sharepoint/v3/contenttype/forms"/>
  </ds:schemaRefs>
</ds:datastoreItem>
</file>

<file path=customXml/itemProps2.xml><?xml version="1.0" encoding="utf-8"?>
<ds:datastoreItem xmlns:ds="http://schemas.openxmlformats.org/officeDocument/2006/customXml" ds:itemID="{5E7E47E7-4987-452B-AE7B-361D5E23CA88}">
  <ds:schemaRefs>
    <ds:schemaRef ds:uri="2be578e8-dcef-4b5a-b13d-a12afd998b12"/>
    <ds:schemaRef ds:uri="baab47ca-6d6e-4a6d-a3fb-672acc16e7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69065C-9220-499E-8E64-1DFADD191680}">
  <ds:schemaRefs>
    <ds:schemaRef ds:uri="2be578e8-dcef-4b5a-b13d-a12afd998b12"/>
    <ds:schemaRef ds:uri="http://purl.org/dc/dcmitype/"/>
    <ds:schemaRef ds:uri="http://purl.org/dc/elements/1.1/"/>
    <ds:schemaRef ds:uri="http://www.w3.org/XML/1998/namespace"/>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baab47ca-6d6e-4a6d-a3fb-672acc16e776"/>
  </ds:schemaRefs>
</ds:datastoreItem>
</file>

<file path=docProps/app.xml><?xml version="1.0" encoding="utf-8"?>
<Properties xmlns="http://schemas.openxmlformats.org/officeDocument/2006/extended-properties" xmlns:vt="http://schemas.openxmlformats.org/officeDocument/2006/docPropsVTypes">
  <TotalTime>9458</TotalTime>
  <Words>2568</Words>
  <Application>Microsoft Macintosh PowerPoint</Application>
  <PresentationFormat>Widescreen</PresentationFormat>
  <Paragraphs>401</Paragraphs>
  <Slides>30</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Montserrat</vt:lpstr>
      <vt:lpstr>Montserrat Light</vt:lpstr>
      <vt:lpstr>Montserrat Thin</vt:lpstr>
      <vt:lpstr>Poppins</vt:lpstr>
      <vt:lpstr>Roboto</vt:lpstr>
      <vt:lpstr>Zapf Dingbats</vt:lpstr>
      <vt:lpstr>Office Theme</vt:lpstr>
      <vt:lpstr>PowerPoint Presentation</vt:lpstr>
      <vt:lpstr>Disclaimer</vt:lpstr>
      <vt:lpstr>PowerPoint Presentation</vt:lpstr>
      <vt:lpstr>Foundational question</vt:lpstr>
      <vt:lpstr>We are digital hoarders</vt:lpstr>
      <vt:lpstr>Advisor is critical to every family</vt:lpstr>
      <vt:lpstr>Despite multiple professionals</vt:lpstr>
      <vt:lpstr>But collaboration is messy</vt:lpstr>
      <vt:lpstr>Simplified, secure collaboration</vt:lpstr>
      <vt:lpstr>What is SideDrawer?</vt:lpstr>
      <vt:lpstr>PowerPoint Presentation</vt:lpstr>
      <vt:lpstr>PowerPoint Presentation</vt:lpstr>
      <vt:lpstr>PowerPoint Presentation</vt:lpstr>
      <vt:lpstr>PowerPoint Presentation</vt:lpstr>
      <vt:lpstr>Current solutions are inadequate</vt:lpstr>
      <vt:lpstr>Advisor &amp; Client experience</vt:lpstr>
      <vt:lpstr>Integrated experience</vt:lpstr>
      <vt:lpstr>Complete, flexible enterprise capability</vt:lpstr>
      <vt:lpstr>Appendix </vt:lpstr>
      <vt:lpstr>SideDrawer vs. other platforms</vt:lpstr>
      <vt:lpstr>PowerPoint Presentation</vt:lpstr>
      <vt:lpstr>PowerPoint Presentation</vt:lpstr>
      <vt:lpstr>PowerPoint Presentation</vt:lpstr>
      <vt:lpstr>PowerPoint Presentation</vt:lpstr>
      <vt:lpstr>PowerPoint Presentation</vt:lpstr>
      <vt:lpstr>PowerPoint Presentation</vt:lpstr>
      <vt:lpstr>Industry partners and recognition</vt:lpstr>
      <vt:lpstr>Technology integrations</vt:lpstr>
      <vt:lpstr>Compliance &amp; Security</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Planning &amp; Collaboration Platform</dc:title>
  <dc:subject/>
  <dc:creator>Ali Qureshi</dc:creator>
  <cp:keywords/>
  <dc:description/>
  <cp:lastModifiedBy>Ali Qureshi</cp:lastModifiedBy>
  <cp:revision>2</cp:revision>
  <cp:lastPrinted>2022-10-12T02:50:32Z</cp:lastPrinted>
  <dcterms:created xsi:type="dcterms:W3CDTF">2020-06-01T17:09:54Z</dcterms:created>
  <dcterms:modified xsi:type="dcterms:W3CDTF">2022-10-12T03:04:27Z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0x010100D17D5032CF78FC458A39CFEAF0AAEFAD</vt:lpwstr>
  </property>
</Properties>
</file>